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y="5143500" cx="9144000"/>
  <p:notesSz cx="6858000" cy="9144000"/>
  <p:embeddedFontLst>
    <p:embeddedFont>
      <p:font typeface="Alegreya Sans ExtraBold"/>
      <p:bold r:id="rId100"/>
      <p:boldItalic r:id="rId101"/>
    </p:embeddedFont>
    <p:embeddedFont>
      <p:font typeface="Plus Jakarta Sans ExtraBold"/>
      <p:bold r:id="rId102"/>
      <p:boldItalic r:id="rId103"/>
    </p:embeddedFont>
    <p:embeddedFont>
      <p:font typeface="Plus Jakarta Sans"/>
      <p:regular r:id="rId104"/>
      <p:bold r:id="rId105"/>
      <p:italic r:id="rId106"/>
      <p:boldItalic r:id="rId107"/>
    </p:embeddedFont>
    <p:embeddedFont>
      <p:font typeface="Inter"/>
      <p:regular r:id="rId108"/>
      <p:bold r:id="rId109"/>
      <p:italic r:id="rId110"/>
      <p:boldItalic r:id="rId111"/>
    </p:embeddedFont>
    <p:embeddedFont>
      <p:font typeface="Alegreya Sans"/>
      <p:regular r:id="rId112"/>
      <p:bold r:id="rId113"/>
      <p:italic r:id="rId114"/>
      <p:boldItalic r:id="rId115"/>
    </p:embeddedFont>
    <p:embeddedFont>
      <p:font typeface="Niramit"/>
      <p:regular r:id="rId116"/>
      <p:bold r:id="rId117"/>
      <p:italic r:id="rId118"/>
      <p:boldItalic r:id="rId119"/>
    </p:embeddedFont>
    <p:embeddedFont>
      <p:font typeface="Niramit Medium"/>
      <p:regular r:id="rId120"/>
      <p:bold r:id="rId121"/>
      <p:italic r:id="rId122"/>
      <p:boldItalic r:id="rId123"/>
    </p:embeddedFont>
    <p:embeddedFont>
      <p:font typeface="Alegreya Sans Medium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PlusJakartaSans-boldItalic.fntdata"/><Relationship Id="rId106" Type="http://schemas.openxmlformats.org/officeDocument/2006/relationships/font" Target="fonts/PlusJakartaSans-italic.fntdata"/><Relationship Id="rId105" Type="http://schemas.openxmlformats.org/officeDocument/2006/relationships/font" Target="fonts/PlusJakartaSans-bold.fntdata"/><Relationship Id="rId104" Type="http://schemas.openxmlformats.org/officeDocument/2006/relationships/font" Target="fonts/PlusJakartaSans-regular.fntdata"/><Relationship Id="rId109" Type="http://schemas.openxmlformats.org/officeDocument/2006/relationships/font" Target="fonts/Inter-bold.fntdata"/><Relationship Id="rId108" Type="http://schemas.openxmlformats.org/officeDocument/2006/relationships/font" Target="fonts/Inter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PlusJakartaSansExtraBold-boldItalic.fntdata"/><Relationship Id="rId102" Type="http://schemas.openxmlformats.org/officeDocument/2006/relationships/font" Target="fonts/PlusJakartaSansExtraBold-bold.fntdata"/><Relationship Id="rId101" Type="http://schemas.openxmlformats.org/officeDocument/2006/relationships/font" Target="fonts/AlegreyaSansExtraBold-boldItalic.fntdata"/><Relationship Id="rId100" Type="http://schemas.openxmlformats.org/officeDocument/2006/relationships/font" Target="fonts/AlegreyaSansExtraBold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7" Type="http://schemas.openxmlformats.org/officeDocument/2006/relationships/font" Target="fonts/AlegreyaSansMedium-boldItalic.fntdata"/><Relationship Id="rId126" Type="http://schemas.openxmlformats.org/officeDocument/2006/relationships/font" Target="fonts/AlegreyaSansMedium-italic.fntdata"/><Relationship Id="rId26" Type="http://schemas.openxmlformats.org/officeDocument/2006/relationships/slide" Target="slides/slide21.xml"/><Relationship Id="rId121" Type="http://schemas.openxmlformats.org/officeDocument/2006/relationships/font" Target="fonts/NiramitMedium-bold.fntdata"/><Relationship Id="rId25" Type="http://schemas.openxmlformats.org/officeDocument/2006/relationships/slide" Target="slides/slide20.xml"/><Relationship Id="rId120" Type="http://schemas.openxmlformats.org/officeDocument/2006/relationships/font" Target="fonts/NiramitMedium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AlegreyaSansMedium-bold.fntdata"/><Relationship Id="rId29" Type="http://schemas.openxmlformats.org/officeDocument/2006/relationships/slide" Target="slides/slide24.xml"/><Relationship Id="rId124" Type="http://schemas.openxmlformats.org/officeDocument/2006/relationships/font" Target="fonts/AlegreyaSansMedium-regular.fntdata"/><Relationship Id="rId123" Type="http://schemas.openxmlformats.org/officeDocument/2006/relationships/font" Target="fonts/NiramitMedium-boldItalic.fntdata"/><Relationship Id="rId122" Type="http://schemas.openxmlformats.org/officeDocument/2006/relationships/font" Target="fonts/NiramitMedium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Niramit-italic.fntdata"/><Relationship Id="rId117" Type="http://schemas.openxmlformats.org/officeDocument/2006/relationships/font" Target="fonts/Niramit-bold.fntdata"/><Relationship Id="rId116" Type="http://schemas.openxmlformats.org/officeDocument/2006/relationships/font" Target="fonts/Niramit-regular.fntdata"/><Relationship Id="rId115" Type="http://schemas.openxmlformats.org/officeDocument/2006/relationships/font" Target="fonts/AlegreyaSans-boldItalic.fntdata"/><Relationship Id="rId119" Type="http://schemas.openxmlformats.org/officeDocument/2006/relationships/font" Target="fonts/Niramit-boldItalic.fntdata"/><Relationship Id="rId15" Type="http://schemas.openxmlformats.org/officeDocument/2006/relationships/slide" Target="slides/slide10.xml"/><Relationship Id="rId110" Type="http://schemas.openxmlformats.org/officeDocument/2006/relationships/font" Target="fonts/Inter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AlegreyaSans-italic.fntdata"/><Relationship Id="rId18" Type="http://schemas.openxmlformats.org/officeDocument/2006/relationships/slide" Target="slides/slide13.xml"/><Relationship Id="rId113" Type="http://schemas.openxmlformats.org/officeDocument/2006/relationships/font" Target="fonts/AlegreyaSans-bold.fntdata"/><Relationship Id="rId112" Type="http://schemas.openxmlformats.org/officeDocument/2006/relationships/font" Target="fonts/AlegreyaSans-regular.fntdata"/><Relationship Id="rId111" Type="http://schemas.openxmlformats.org/officeDocument/2006/relationships/font" Target="fonts/Inter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2f61ae1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2f61ae1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take aways: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Para que serve um banco de dados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Como funciona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46029e3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46029e3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46029e36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d46029e36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46029e36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46029e36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46029e36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46029e36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46029e36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46029e36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4b2fc5b4a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4b2fc5b4a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4856758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4856758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2246cb23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2246cb23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2246cb23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12246cb23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2246cb23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2246cb23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2f61ae15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2f61ae15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2246cb23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2246cb23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46029e36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46029e36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46029e36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46029e36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4b2fc5b4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4b2fc5b4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4b2fc5b4a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4b2fc5b4a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4b2fc5b4a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4b2fc5b4a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2eb783a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f2eb783a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4b2fc5b4a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f4b2fc5b4a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4b2fc5b4a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4b2fc5b4a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4b2fc5b4a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f4b2fc5b4a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2f61ae15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2f61ae15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take aways: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Para que serve um banco de dados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Como funciona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f4b2fc5b4a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f4b2fc5b4a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f4b2fc5b4a_1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f4b2fc5b4a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4b2fc5b4a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4b2fc5b4a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c5ce0429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c5ce0429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5ce0429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5ce0429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f4b2fc5b4a_1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f4b2fc5b4a_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4b2fc5b4a_1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f4b2fc5b4a_1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f4b2fc5b4a_1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f4b2fc5b4a_1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4b2fc5b4a_1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4b2fc5b4a_1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f4b2fc5b4a_1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f4b2fc5b4a_1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2eb783a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f2eb783a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f4b2fc5b4a_1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f4b2fc5b4a_1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4b2fc5b4a_1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f4b2fc5b4a_1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f4b2fc5b4a_1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f4b2fc5b4a_1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f4b2fc5b4a_1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f4b2fc5b4a_1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f4b2fc5b4a_1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f4b2fc5b4a_1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there images and text dots on the vector space?!?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c5ce0429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c5ce0429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c5ce0429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c5ce0429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f4b2fc5b4a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f4b2fc5b4a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take aways: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Para que serve um banco de dados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Como funciona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d46029e36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d46029e36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2246cb23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2246cb23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2eb783af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f2eb783af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2246cb23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12246cb23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f4b2fc5b4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f4b2fc5b4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d4f64ce0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d4f64ce0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d4f64ce0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d4f64ce0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d4f64ce09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d4f64ce09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107b2f0c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107b2f0c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07b2f0c3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07b2f0c3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107b2f0c3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107b2f0c3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2246cb23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2246cb23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c2f61ae15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c2f61ae15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2eb783a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2eb783a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d46029e36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d46029e36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d46029e36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d46029e36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d46029e36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d46029e36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d46029e36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d46029e36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d46029e36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d46029e36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d46029e36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d46029e36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d46029e36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d46029e36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d46029e36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d46029e36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d4760de73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d4760de73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d46de5ce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d46de5ce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2eb783af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2eb783af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d46029e36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d46029e36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d46029e36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d46029e36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d46029e36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d46029e36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5ce04296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c5ce04296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d4856758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d4856758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2f61ae15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c2f61ae15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2f61ae15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c2f61ae15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5ce04296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c5ce04296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f2eb783a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f2eb783a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c5ce04296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c5ce04296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2f61ae15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2f61ae15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c2f61ae151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c2f61ae151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c5ce04296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c5ce04296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c5ce04296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c5ce04296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c5ce04296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c5ce04296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c5ce04296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c5ce04296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c5ce04296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c5ce04296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d46de5ce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d46de5ce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d4760de73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d4760de73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d4760de73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d4760de7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d4760de73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d4760de73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2f61ae151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2f61ae15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d4760de73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d4760de73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d4f64ce09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d4f64ce09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c5ce04296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c5ce04296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d4760de7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d4760de7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c5ce04296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c5ce04296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-dark">
  <p:cSld name="SECTION_HEADER_1_1_1_1_1_1_2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75" y="475350"/>
            <a:ext cx="1805800" cy="7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/>
        </p:nvSpPr>
        <p:spPr>
          <a:xfrm>
            <a:off x="1201850" y="1582425"/>
            <a:ext cx="59292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--light">
  <p:cSld name="SECTION_HEADER_1_1_1_1_1_1_2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 b="40454" l="14893" r="14018" t="8459"/>
          <a:stretch/>
        </p:blipFill>
        <p:spPr>
          <a:xfrm>
            <a:off x="8675475" y="207213"/>
            <a:ext cx="323123" cy="23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-light">
  <p:cSld name="SECTION_HEADER_1_1_1_1_1_1_2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40454" l="14893" r="14018" t="8459"/>
          <a:stretch/>
        </p:blipFill>
        <p:spPr>
          <a:xfrm>
            <a:off x="8675475" y="207213"/>
            <a:ext cx="323123" cy="23219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type="title"/>
          </p:nvPr>
        </p:nvSpPr>
        <p:spPr>
          <a:xfrm>
            <a:off x="682900" y="192225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3600"/>
              <a:buFont typeface="Plus Jakarta Sans ExtraBold"/>
              <a:buNone/>
              <a:defRPr b="0" sz="36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3600"/>
              <a:buFont typeface="Plus Jakarta Sans ExtraBold"/>
              <a:buNone/>
              <a:defRPr b="0" sz="36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3600"/>
              <a:buFont typeface="Plus Jakarta Sans ExtraBold"/>
              <a:buNone/>
              <a:defRPr b="0" sz="36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3600"/>
              <a:buFont typeface="Plus Jakarta Sans ExtraBold"/>
              <a:buNone/>
              <a:defRPr b="0" sz="36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3600"/>
              <a:buFont typeface="Plus Jakarta Sans ExtraBold"/>
              <a:buNone/>
              <a:defRPr b="0" sz="36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3600"/>
              <a:buFont typeface="Plus Jakarta Sans ExtraBold"/>
              <a:buNone/>
              <a:defRPr b="0" sz="36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3600"/>
              <a:buFont typeface="Plus Jakarta Sans ExtraBold"/>
              <a:buNone/>
              <a:defRPr b="0" sz="36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3600"/>
              <a:buFont typeface="Plus Jakarta Sans ExtraBold"/>
              <a:buNone/>
              <a:defRPr b="0" sz="36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B1464"/>
              </a:buClr>
              <a:buSzPts val="3600"/>
              <a:buFont typeface="Plus Jakarta Sans ExtraBold"/>
              <a:buNone/>
              <a:defRPr b="0" sz="36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-dark-blue-light">
  <p:cSld name="CUSTOM_2_1">
    <p:bg>
      <p:bgPr>
        <a:solidFill>
          <a:srgbClr val="1C1468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ud-right.png" id="59" name="Google Shape;59;p16"/>
          <p:cNvPicPr preferRelativeResize="0"/>
          <p:nvPr/>
        </p:nvPicPr>
        <p:blipFill rotWithShape="1">
          <a:blip r:embed="rId2">
            <a:alphaModFix/>
          </a:blip>
          <a:srcRect b="4662" l="0" r="10514" t="0"/>
          <a:stretch/>
        </p:blipFill>
        <p:spPr>
          <a:xfrm>
            <a:off x="5624025" y="873400"/>
            <a:ext cx="3519975" cy="4270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left 2.png" id="60" name="Google Shape;60;p16"/>
          <p:cNvPicPr preferRelativeResize="0"/>
          <p:nvPr/>
        </p:nvPicPr>
        <p:blipFill rotWithShape="1">
          <a:blip r:embed="rId3">
            <a:alphaModFix/>
          </a:blip>
          <a:srcRect b="0" l="14398" r="0" t="19302"/>
          <a:stretch/>
        </p:blipFill>
        <p:spPr>
          <a:xfrm>
            <a:off x="0" y="0"/>
            <a:ext cx="4046078" cy="34264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561875" y="0"/>
            <a:ext cx="4582200" cy="5143500"/>
          </a:xfrm>
          <a:prstGeom prst="rect">
            <a:avLst/>
          </a:prstGeom>
          <a:solidFill>
            <a:srgbClr val="EAEFEF"/>
          </a:solidFill>
          <a:ln>
            <a:noFill/>
          </a:ln>
        </p:spPr>
        <p:txBody>
          <a:bodyPr anchorCtr="0" anchor="ctr" bIns="35575" lIns="35575" spcFirstLastPara="1" rIns="35575" wrap="square" tIns="35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ight">
  <p:cSld name="TITLE_ONLY_1">
    <p:bg>
      <p:bgPr>
        <a:solidFill>
          <a:srgbClr val="EAEFE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-dark-blue 2">
  <p:cSld name="CUSTOM_2_2">
    <p:bg>
      <p:bgPr>
        <a:solidFill>
          <a:srgbClr val="1C146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right.png" id="69" name="Google Shape;69;p18"/>
          <p:cNvPicPr preferRelativeResize="0"/>
          <p:nvPr/>
        </p:nvPicPr>
        <p:blipFill rotWithShape="1">
          <a:blip r:embed="rId3">
            <a:alphaModFix/>
          </a:blip>
          <a:srcRect b="4662" l="0" r="10514" t="0"/>
          <a:stretch/>
        </p:blipFill>
        <p:spPr>
          <a:xfrm>
            <a:off x="5624025" y="873400"/>
            <a:ext cx="3519975" cy="4270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left 2.png" id="70" name="Google Shape;70;p18"/>
          <p:cNvPicPr preferRelativeResize="0"/>
          <p:nvPr/>
        </p:nvPicPr>
        <p:blipFill rotWithShape="1">
          <a:blip r:embed="rId4">
            <a:alphaModFix/>
          </a:blip>
          <a:srcRect b="0" l="14398" r="0" t="19302"/>
          <a:stretch/>
        </p:blipFill>
        <p:spPr>
          <a:xfrm>
            <a:off x="0" y="0"/>
            <a:ext cx="4046078" cy="342645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482750" y="2891100"/>
            <a:ext cx="53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iramit"/>
              <a:buNone/>
              <a:defRPr sz="24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white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ark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2" type="title"/>
          </p:nvPr>
        </p:nvSpPr>
        <p:spPr>
          <a:xfrm>
            <a:off x="482750" y="2891100"/>
            <a:ext cx="53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iramit"/>
              <a:buNone/>
              <a:defRPr sz="24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  <p:pic>
        <p:nvPicPr>
          <p:cNvPr id="82" name="Google Shape;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ark - blank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SECTION_HEADER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425" y="267125"/>
            <a:ext cx="1953172" cy="195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ight">
  <p:cSld name="TITLE_ONLY_1">
    <p:bg>
      <p:bgPr>
        <a:solidFill>
          <a:srgbClr val="EAEFE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ight" type="title">
  <p:cSld name="TITLE">
    <p:bg>
      <p:bgPr>
        <a:solidFill>
          <a:srgbClr val="EAEFEF">
            <a:alpha val="72940"/>
          </a:srgbClr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5"/>
          <p:cNvSpPr txBox="1"/>
          <p:nvPr>
            <p:ph type="title"/>
          </p:nvPr>
        </p:nvSpPr>
        <p:spPr>
          <a:xfrm>
            <a:off x="869300" y="1273900"/>
            <a:ext cx="4506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2" type="title"/>
          </p:nvPr>
        </p:nvSpPr>
        <p:spPr>
          <a:xfrm>
            <a:off x="869300" y="2500400"/>
            <a:ext cx="53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400"/>
              <a:buFont typeface="Niramit"/>
              <a:buNone/>
              <a:defRPr b="0" sz="2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pattern light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>
            <p:ph type="title"/>
          </p:nvPr>
        </p:nvSpPr>
        <p:spPr>
          <a:xfrm>
            <a:off x="869300" y="1273900"/>
            <a:ext cx="4506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2" type="title"/>
          </p:nvPr>
        </p:nvSpPr>
        <p:spPr>
          <a:xfrm>
            <a:off x="869300" y="2500400"/>
            <a:ext cx="53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400"/>
              <a:buFont typeface="Niramit"/>
              <a:buNone/>
              <a:defRPr b="0" sz="2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b="0" sz="36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message">
  <p:cSld name="TITLE_1_1">
    <p:bg>
      <p:bgPr>
        <a:solidFill>
          <a:srgbClr val="EAEFE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ctrTitle"/>
          </p:nvPr>
        </p:nvSpPr>
        <p:spPr>
          <a:xfrm>
            <a:off x="877950" y="866325"/>
            <a:ext cx="62556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4300"/>
              <a:buFont typeface="Plus Jakarta Sans ExtraBold"/>
              <a:buNone/>
              <a:defRPr b="0" sz="4300">
                <a:solidFill>
                  <a:srgbClr val="1C1468"/>
                </a:solidFill>
                <a:highlight>
                  <a:srgbClr val="C1EFAD"/>
                </a:highlight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102" name="Google Shape;102;p27"/>
          <p:cNvSpPr txBox="1"/>
          <p:nvPr>
            <p:ph idx="1" type="subTitle"/>
          </p:nvPr>
        </p:nvSpPr>
        <p:spPr>
          <a:xfrm>
            <a:off x="884250" y="2484925"/>
            <a:ext cx="722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iramit"/>
              <a:buNone/>
              <a:defRPr sz="2800">
                <a:latin typeface="Niramit"/>
                <a:ea typeface="Niramit"/>
                <a:cs typeface="Niramit"/>
                <a:sym typeface="Niram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- light">
  <p:cSld name="BLANK_1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lvl="2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lvl="3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lvl="4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lvl="5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lvl="6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lvl="7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lvl="8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8"/>
          <p:cNvSpPr/>
          <p:nvPr/>
        </p:nvSpPr>
        <p:spPr>
          <a:xfrm>
            <a:off x="4598625" y="0"/>
            <a:ext cx="4575300" cy="5143500"/>
          </a:xfrm>
          <a:prstGeom prst="rect">
            <a:avLst/>
          </a:prstGeom>
          <a:solidFill>
            <a:srgbClr val="EAEFEF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4983970" y="1541888"/>
            <a:ext cx="38046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2" type="subTitle"/>
          </p:nvPr>
        </p:nvSpPr>
        <p:spPr>
          <a:xfrm>
            <a:off x="5027816" y="544125"/>
            <a:ext cx="36027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b="1"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3" type="subTitle"/>
          </p:nvPr>
        </p:nvSpPr>
        <p:spPr>
          <a:xfrm>
            <a:off x="271238" y="530063"/>
            <a:ext cx="36027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b="1"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4" type="body"/>
          </p:nvPr>
        </p:nvSpPr>
        <p:spPr>
          <a:xfrm>
            <a:off x="368049" y="1574231"/>
            <a:ext cx="35058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  <p:pic>
        <p:nvPicPr>
          <p:cNvPr id="112" name="Google Shape;1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big-title" type="secHead">
  <p:cSld name="SECTION_HEADER">
    <p:bg>
      <p:bgPr>
        <a:solidFill>
          <a:srgbClr val="EAEFE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b="0"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b="0"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b="0"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b="0"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b="0"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b="0"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b="0"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b="0"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b="0"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-dark-blue">
  <p:cSld name="CUSTOM">
    <p:bg>
      <p:bgPr>
        <a:solidFill>
          <a:srgbClr val="1C1468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-dark-blue 2">
  <p:cSld name="CUSTOM_2">
    <p:bg>
      <p:bgPr>
        <a:solidFill>
          <a:srgbClr val="1C1468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right.png" id="120" name="Google Shape;120;p31"/>
          <p:cNvPicPr preferRelativeResize="0"/>
          <p:nvPr/>
        </p:nvPicPr>
        <p:blipFill rotWithShape="1">
          <a:blip r:embed="rId3">
            <a:alphaModFix/>
          </a:blip>
          <a:srcRect b="4662" l="0" r="10514" t="0"/>
          <a:stretch/>
        </p:blipFill>
        <p:spPr>
          <a:xfrm>
            <a:off x="5624025" y="873400"/>
            <a:ext cx="3519975" cy="4270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left 2.png" id="121" name="Google Shape;121;p31"/>
          <p:cNvPicPr preferRelativeResize="0"/>
          <p:nvPr/>
        </p:nvPicPr>
        <p:blipFill rotWithShape="1">
          <a:blip r:embed="rId4">
            <a:alphaModFix/>
          </a:blip>
          <a:srcRect b="0" l="14398" r="0" t="19302"/>
          <a:stretch/>
        </p:blipFill>
        <p:spPr>
          <a:xfrm>
            <a:off x="0" y="0"/>
            <a:ext cx="4046078" cy="342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1"/>
          <p:cNvSpPr txBox="1"/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2" type="title"/>
          </p:nvPr>
        </p:nvSpPr>
        <p:spPr>
          <a:xfrm>
            <a:off x="482750" y="2891100"/>
            <a:ext cx="53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iramit"/>
              <a:buNone/>
              <a:defRPr sz="24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-dark-blue-light">
  <p:cSld name="CUSTOM_2_1">
    <p:bg>
      <p:bgPr>
        <a:solidFill>
          <a:srgbClr val="1C1468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ud-right.png" id="125" name="Google Shape;125;p32"/>
          <p:cNvPicPr preferRelativeResize="0"/>
          <p:nvPr/>
        </p:nvPicPr>
        <p:blipFill rotWithShape="1">
          <a:blip r:embed="rId2">
            <a:alphaModFix/>
          </a:blip>
          <a:srcRect b="4662" l="0" r="10514" t="0"/>
          <a:stretch/>
        </p:blipFill>
        <p:spPr>
          <a:xfrm>
            <a:off x="5624025" y="873400"/>
            <a:ext cx="3519975" cy="4270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left 2.png" id="126" name="Google Shape;126;p32"/>
          <p:cNvPicPr preferRelativeResize="0"/>
          <p:nvPr/>
        </p:nvPicPr>
        <p:blipFill rotWithShape="1">
          <a:blip r:embed="rId3">
            <a:alphaModFix/>
          </a:blip>
          <a:srcRect b="0" l="14398" r="0" t="19302"/>
          <a:stretch/>
        </p:blipFill>
        <p:spPr>
          <a:xfrm>
            <a:off x="0" y="0"/>
            <a:ext cx="4046078" cy="342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2"/>
          <p:cNvSpPr/>
          <p:nvPr/>
        </p:nvSpPr>
        <p:spPr>
          <a:xfrm>
            <a:off x="4561875" y="0"/>
            <a:ext cx="4582200" cy="5143500"/>
          </a:xfrm>
          <a:prstGeom prst="rect">
            <a:avLst/>
          </a:prstGeom>
          <a:solidFill>
            <a:srgbClr val="EAEFEF"/>
          </a:solidFill>
          <a:ln>
            <a:noFill/>
          </a:ln>
        </p:spPr>
        <p:txBody>
          <a:bodyPr anchorCtr="0" anchor="ctr" bIns="35575" lIns="35575" spcFirstLastPara="1" rIns="35575" wrap="square" tIns="35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-dark-blue 1">
  <p:cSld name="CUSTOM_1">
    <p:bg>
      <p:bgPr>
        <a:solidFill>
          <a:srgbClr val="0C1428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-dark-blue 1 1">
  <p:cSld name="CUSTOM_1_1">
    <p:bg>
      <p:bgPr>
        <a:solidFill>
          <a:srgbClr val="0C1428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right.png" id="133" name="Google Shape;133;p34"/>
          <p:cNvPicPr preferRelativeResize="0"/>
          <p:nvPr/>
        </p:nvPicPr>
        <p:blipFill rotWithShape="1">
          <a:blip r:embed="rId3">
            <a:alphaModFix/>
          </a:blip>
          <a:srcRect b="4662" l="0" r="10514" t="0"/>
          <a:stretch/>
        </p:blipFill>
        <p:spPr>
          <a:xfrm>
            <a:off x="5624025" y="873400"/>
            <a:ext cx="3519975" cy="4270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-left 2.png" id="134" name="Google Shape;134;p34"/>
          <p:cNvPicPr preferRelativeResize="0"/>
          <p:nvPr/>
        </p:nvPicPr>
        <p:blipFill rotWithShape="1">
          <a:blip r:embed="rId4">
            <a:alphaModFix/>
          </a:blip>
          <a:srcRect b="0" l="14398" r="0" t="19302"/>
          <a:stretch/>
        </p:blipFill>
        <p:spPr>
          <a:xfrm>
            <a:off x="0" y="0"/>
            <a:ext cx="4046078" cy="342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">
  <p:cSld name="CUSTOM_1_1_1_1">
    <p:bg>
      <p:bgPr>
        <a:solidFill>
          <a:srgbClr val="F0F0E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5"/>
          <p:cNvPicPr preferRelativeResize="0"/>
          <p:nvPr/>
        </p:nvPicPr>
        <p:blipFill rotWithShape="1">
          <a:blip r:embed="rId2">
            <a:alphaModFix/>
          </a:blip>
          <a:srcRect b="19767" l="0" r="0" t="12764"/>
          <a:stretch/>
        </p:blipFill>
        <p:spPr>
          <a:xfrm>
            <a:off x="2222263" y="416500"/>
            <a:ext cx="4699474" cy="23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5"/>
          <p:cNvSpPr txBox="1"/>
          <p:nvPr/>
        </p:nvSpPr>
        <p:spPr>
          <a:xfrm>
            <a:off x="3116400" y="2751000"/>
            <a:ext cx="2911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1C1468"/>
                </a:solidFill>
                <a:latin typeface="Fredoka One"/>
                <a:ea typeface="Fredoka One"/>
                <a:cs typeface="Fredoka One"/>
                <a:sym typeface="Fredoka One"/>
              </a:rPr>
              <a:t>Weaviate</a:t>
            </a:r>
            <a:endParaRPr sz="4300">
              <a:solidFill>
                <a:srgbClr val="1C1468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39" name="Google Shape;139;p35"/>
          <p:cNvSpPr txBox="1"/>
          <p:nvPr/>
        </p:nvSpPr>
        <p:spPr>
          <a:xfrm>
            <a:off x="1659150" y="3521400"/>
            <a:ext cx="582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AI Native Vector Database</a:t>
            </a:r>
            <a:endParaRPr sz="27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3 1">
  <p:cSld name="CUSTOM_1_1_1_1_1">
    <p:bg>
      <p:bgPr>
        <a:solidFill>
          <a:srgbClr val="F0F0E9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/>
          <p:cNvPicPr preferRelativeResize="0"/>
          <p:nvPr/>
        </p:nvPicPr>
        <p:blipFill rotWithShape="1">
          <a:blip r:embed="rId3">
            <a:alphaModFix/>
          </a:blip>
          <a:srcRect b="19767" l="0" r="0" t="12764"/>
          <a:stretch/>
        </p:blipFill>
        <p:spPr>
          <a:xfrm>
            <a:off x="3162654" y="227800"/>
            <a:ext cx="2818693" cy="14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6"/>
          <p:cNvSpPr txBox="1"/>
          <p:nvPr/>
        </p:nvSpPr>
        <p:spPr>
          <a:xfrm>
            <a:off x="3116400" y="1507190"/>
            <a:ext cx="2911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C1468"/>
                </a:solidFill>
                <a:latin typeface="Fredoka One"/>
                <a:ea typeface="Fredoka One"/>
                <a:cs typeface="Fredoka One"/>
                <a:sym typeface="Fredoka One"/>
              </a:rPr>
              <a:t>Weaviate</a:t>
            </a:r>
            <a:endParaRPr sz="3300">
              <a:solidFill>
                <a:srgbClr val="1C1468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light pattern">
  <p:cSld name="CUSTOM_1_1_1_1_1_1">
    <p:bg>
      <p:bgPr>
        <a:solidFill>
          <a:srgbClr val="F0F0E9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-light 2">
  <p:cSld name="BLANK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lvl="2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lvl="3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lvl="4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lvl="5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lvl="6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lvl="7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lvl="8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38"/>
          <p:cNvSpPr/>
          <p:nvPr/>
        </p:nvSpPr>
        <p:spPr>
          <a:xfrm>
            <a:off x="0" y="0"/>
            <a:ext cx="4575300" cy="5143500"/>
          </a:xfrm>
          <a:prstGeom prst="rect">
            <a:avLst/>
          </a:prstGeom>
          <a:solidFill>
            <a:srgbClr val="122742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8"/>
          <p:cNvSpPr txBox="1"/>
          <p:nvPr>
            <p:ph idx="1" type="body"/>
          </p:nvPr>
        </p:nvSpPr>
        <p:spPr>
          <a:xfrm>
            <a:off x="4983970" y="1541888"/>
            <a:ext cx="38046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A0170"/>
              </a:buClr>
              <a:buSzPts val="1400"/>
              <a:buChar char="●"/>
              <a:defRPr sz="1400">
                <a:solidFill>
                  <a:srgbClr val="304A6C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A0170"/>
              </a:buClr>
              <a:buSzPts val="1400"/>
              <a:buChar char="○"/>
              <a:defRPr sz="1400">
                <a:solidFill>
                  <a:srgbClr val="304A6C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A0170"/>
              </a:buClr>
              <a:buSzPts val="1400"/>
              <a:buChar char="■"/>
              <a:defRPr sz="1400">
                <a:solidFill>
                  <a:srgbClr val="304A6C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●"/>
              <a:defRPr sz="1400">
                <a:solidFill>
                  <a:srgbClr val="304A6C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○"/>
              <a:defRPr sz="1400">
                <a:solidFill>
                  <a:srgbClr val="304A6C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■"/>
              <a:defRPr sz="1400">
                <a:solidFill>
                  <a:srgbClr val="304A6C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●"/>
              <a:defRPr sz="1400">
                <a:solidFill>
                  <a:srgbClr val="304A6C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○"/>
              <a:defRPr sz="1400">
                <a:solidFill>
                  <a:srgbClr val="304A6C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■"/>
              <a:defRPr sz="1400">
                <a:solidFill>
                  <a:srgbClr val="304A6C"/>
                </a:solidFill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2" type="subTitle"/>
          </p:nvPr>
        </p:nvSpPr>
        <p:spPr>
          <a:xfrm>
            <a:off x="5027816" y="544125"/>
            <a:ext cx="36027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2300"/>
              <a:buNone/>
              <a:defRPr b="1" sz="2300">
                <a:solidFill>
                  <a:srgbClr val="304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51" name="Google Shape;151;p38"/>
          <p:cNvSpPr txBox="1"/>
          <p:nvPr>
            <p:ph idx="3" type="subTitle"/>
          </p:nvPr>
        </p:nvSpPr>
        <p:spPr>
          <a:xfrm>
            <a:off x="271238" y="530063"/>
            <a:ext cx="36027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1"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4" type="body"/>
          </p:nvPr>
        </p:nvSpPr>
        <p:spPr>
          <a:xfrm>
            <a:off x="368049" y="1574231"/>
            <a:ext cx="35058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8D61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8D61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8D61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53" name="Google Shape;15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41925" y="4656525"/>
            <a:ext cx="460150" cy="2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title 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87" y="4597300"/>
            <a:ext cx="614441" cy="37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 1">
  <p:cSld name="TITLE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9;p11" id="159" name="Google Shape;15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4586" y="4597300"/>
            <a:ext cx="614827" cy="3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0"/>
          <p:cNvSpPr txBox="1"/>
          <p:nvPr>
            <p:ph type="title"/>
          </p:nvPr>
        </p:nvSpPr>
        <p:spPr>
          <a:xfrm>
            <a:off x="869300" y="1273899"/>
            <a:ext cx="4506000" cy="11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4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ark stars">
  <p:cSld name="SECTION_HEADER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87" y="4597300"/>
            <a:ext cx="614441" cy="37101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1"/>
          <p:cNvSpPr txBox="1"/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/>
        </p:txBody>
      </p:sp>
      <p:sp>
        <p:nvSpPr>
          <p:cNvPr id="165" name="Google Shape;165;p41"/>
          <p:cNvSpPr txBox="1"/>
          <p:nvPr>
            <p:ph idx="2" type="title"/>
          </p:nvPr>
        </p:nvSpPr>
        <p:spPr>
          <a:xfrm>
            <a:off x="482750" y="2891100"/>
            <a:ext cx="539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iramit"/>
              <a:buNone/>
              <a:defRPr sz="24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  <p:sp>
        <p:nvSpPr>
          <p:cNvPr id="166" name="Google Shape;16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buNone/>
              <a:defRPr sz="13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buNone/>
              <a:defRPr sz="13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buNone/>
              <a:defRPr sz="13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buNone/>
              <a:defRPr sz="13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buNone/>
              <a:defRPr sz="13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buNone/>
              <a:defRPr sz="13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buNone/>
              <a:defRPr sz="13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buNone/>
              <a:defRPr sz="13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-dark">
  <p:cSld name="SECTION_HEADER_1_1_1_1_1_1_2_2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8076" y="233375"/>
            <a:ext cx="297900" cy="1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2"/>
          <p:cNvSpPr txBox="1"/>
          <p:nvPr>
            <p:ph type="title"/>
          </p:nvPr>
        </p:nvSpPr>
        <p:spPr>
          <a:xfrm>
            <a:off x="682900" y="192225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b="0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--light">
  <p:cSld name="SECTION_HEADER_1_1_1_1_1_1_2_2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3"/>
          <p:cNvPicPr preferRelativeResize="0"/>
          <p:nvPr/>
        </p:nvPicPr>
        <p:blipFill rotWithShape="1">
          <a:blip r:embed="rId3">
            <a:alphaModFix/>
          </a:blip>
          <a:srcRect b="40454" l="14893" r="14018" t="8459"/>
          <a:stretch/>
        </p:blipFill>
        <p:spPr>
          <a:xfrm>
            <a:off x="8675475" y="207213"/>
            <a:ext cx="323123" cy="23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b="1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b="1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b="1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b="1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b="1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b="1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b="1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b="1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b="1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Font typeface="Niramit"/>
              <a:buChar char="●"/>
              <a:defRPr sz="18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9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20.png"/><Relationship Id="rId5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Relationship Id="rId4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1.png"/><Relationship Id="rId4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6.jpg"/><Relationship Id="rId5" Type="http://schemas.openxmlformats.org/officeDocument/2006/relationships/image" Target="../media/image30.png"/><Relationship Id="rId6" Type="http://schemas.openxmlformats.org/officeDocument/2006/relationships/image" Target="../media/image32.jpg"/><Relationship Id="rId7" Type="http://schemas.openxmlformats.org/officeDocument/2006/relationships/image" Target="../media/image33.jpg"/><Relationship Id="rId8" Type="http://schemas.openxmlformats.org/officeDocument/2006/relationships/image" Target="../media/image34.jpg"/><Relationship Id="rId11" Type="http://schemas.openxmlformats.org/officeDocument/2006/relationships/image" Target="../media/image20.png"/><Relationship Id="rId10" Type="http://schemas.openxmlformats.org/officeDocument/2006/relationships/image" Target="../media/image39.jpg"/><Relationship Id="rId12" Type="http://schemas.openxmlformats.org/officeDocument/2006/relationships/image" Target="../media/image3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0.png"/><Relationship Id="rId4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.png"/><Relationship Id="rId4" Type="http://schemas.openxmlformats.org/officeDocument/2006/relationships/image" Target="../media/image8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.png"/><Relationship Id="rId4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0.png"/><Relationship Id="rId4" Type="http://schemas.openxmlformats.org/officeDocument/2006/relationships/image" Target="../media/image7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0.png"/><Relationship Id="rId4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0.png"/><Relationship Id="rId4" Type="http://schemas.openxmlformats.org/officeDocument/2006/relationships/image" Target="../media/image1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0.png"/><Relationship Id="rId4" Type="http://schemas.openxmlformats.org/officeDocument/2006/relationships/image" Target="../media/image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0.png"/><Relationship Id="rId4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0.png"/><Relationship Id="rId4" Type="http://schemas.openxmlformats.org/officeDocument/2006/relationships/image" Target="../media/image8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0.png"/><Relationship Id="rId4" Type="http://schemas.openxmlformats.org/officeDocument/2006/relationships/image" Target="../media/image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0.png"/><Relationship Id="rId4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0.png"/><Relationship Id="rId4" Type="http://schemas.openxmlformats.org/officeDocument/2006/relationships/hyperlink" Target="mailto:duda@weaviate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/>
          <p:nvPr/>
        </p:nvSpPr>
        <p:spPr>
          <a:xfrm>
            <a:off x="1041725" y="1462650"/>
            <a:ext cx="660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50">
                <a:solidFill>
                  <a:srgbClr val="6BDF4A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Busca Inteligente</a:t>
            </a:r>
            <a:endParaRPr sz="3250">
              <a:solidFill>
                <a:srgbClr val="6BDF4A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50">
                <a:solidFill>
                  <a:srgbClr val="CCCCCC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Quando a IA e Dados Vetoriais se encontram</a:t>
            </a:r>
            <a:endParaRPr sz="800">
              <a:solidFill>
                <a:srgbClr val="CCCCCC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7" name="Google Shape;177;p44"/>
          <p:cNvSpPr txBox="1"/>
          <p:nvPr/>
        </p:nvSpPr>
        <p:spPr>
          <a:xfrm>
            <a:off x="1041725" y="3931950"/>
            <a:ext cx="379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Duda Nogueira</a:t>
            </a:r>
            <a:endParaRPr b="1"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Community Tech Support</a:t>
            </a:r>
            <a:b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rgbClr val="6BDF4A"/>
                </a:solidFill>
                <a:latin typeface="Inter"/>
                <a:ea typeface="Inter"/>
                <a:cs typeface="Inter"/>
                <a:sym typeface="Inter"/>
              </a:rPr>
              <a:t>Weaviate </a:t>
            </a:r>
            <a:endParaRPr sz="1200">
              <a:solidFill>
                <a:srgbClr val="6BDF4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8" name="Google Shape;1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939250"/>
            <a:ext cx="1240800" cy="992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625" y="474775"/>
            <a:ext cx="2172145" cy="236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4"/>
          <p:cNvSpPr txBox="1"/>
          <p:nvPr/>
        </p:nvSpPr>
        <p:spPr>
          <a:xfrm>
            <a:off x="6999625" y="977650"/>
            <a:ext cx="3451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module github.com/weaviate/weavi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require (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	cloud.google.com/go/s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	github.com/bmatcuk/d</a:t>
            </a:r>
            <a:r>
              <a:rPr lang="en" sz="600">
                <a:solidFill>
                  <a:schemeClr val="dk2"/>
                </a:solidFill>
              </a:rPr>
              <a:t>o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	github.com/buger/js</a:t>
            </a:r>
            <a:r>
              <a:rPr lang="en" sz="600">
                <a:solidFill>
                  <a:schemeClr val="dk2"/>
                </a:solidFill>
              </a:rPr>
              <a:t>onp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	github.com/danaugrs/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	github.com/davecg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	github.com/dock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	github.com/fa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2"/>
                </a:solidFill>
              </a:rPr>
              <a:t>	github.com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3"/>
          <p:cNvSpPr txBox="1"/>
          <p:nvPr/>
        </p:nvSpPr>
        <p:spPr>
          <a:xfrm>
            <a:off x="2691988" y="2795975"/>
            <a:ext cx="29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2" name="Google Shape;252;p53"/>
          <p:cNvSpPr txBox="1"/>
          <p:nvPr/>
        </p:nvSpPr>
        <p:spPr>
          <a:xfrm>
            <a:off x="2691988" y="1996550"/>
            <a:ext cx="38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3" name="Google Shape;253;p53"/>
          <p:cNvSpPr txBox="1"/>
          <p:nvPr/>
        </p:nvSpPr>
        <p:spPr>
          <a:xfrm>
            <a:off x="2131350" y="1417350"/>
            <a:ext cx="5733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Leão é o rei da floresta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Gatos são fofos, mas estranhos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A girafa, calada, lá de cima vê tudo.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en" sz="2100">
                <a:solidFill>
                  <a:schemeClr val="dk2"/>
                </a:solidFill>
              </a:rPr>
              <a:t>Cachorros são fofos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4" name="Google Shape;254;p53"/>
          <p:cNvSpPr txBox="1"/>
          <p:nvPr/>
        </p:nvSpPr>
        <p:spPr>
          <a:xfrm>
            <a:off x="2013325" y="541750"/>
            <a:ext cx="563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</a:rPr>
              <a:t>Considere os seguintes textos/objetos</a:t>
            </a:r>
            <a:endParaRPr b="1" sz="2100">
              <a:solidFill>
                <a:schemeClr val="dk2"/>
              </a:solidFill>
            </a:endParaRPr>
          </a:p>
        </p:txBody>
      </p:sp>
      <p:pic>
        <p:nvPicPr>
          <p:cNvPr id="255" name="Google Shape;2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5450"/>
            <a:ext cx="8839199" cy="301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1613"/>
            <a:ext cx="8839200" cy="244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 txBox="1"/>
          <p:nvPr/>
        </p:nvSpPr>
        <p:spPr>
          <a:xfrm>
            <a:off x="2768800" y="2505230"/>
            <a:ext cx="425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家養動物 </a:t>
            </a:r>
            <a:r>
              <a:rPr i="1" lang="en" sz="1000">
                <a:solidFill>
                  <a:schemeClr val="dk2"/>
                </a:solidFill>
              </a:rPr>
              <a:t>(Jiāchù)</a:t>
            </a:r>
            <a:endParaRPr i="1" sz="1000">
              <a:solidFill>
                <a:schemeClr val="dk2"/>
              </a:solidFill>
            </a:endParaRPr>
          </a:p>
        </p:txBody>
      </p:sp>
      <p:sp>
        <p:nvSpPr>
          <p:cNvPr id="271" name="Google Shape;271;p56"/>
          <p:cNvSpPr txBox="1"/>
          <p:nvPr/>
        </p:nvSpPr>
        <p:spPr>
          <a:xfrm>
            <a:off x="2768800" y="419650"/>
            <a:ext cx="637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animais domésticos</a:t>
            </a:r>
            <a:endParaRPr/>
          </a:p>
        </p:txBody>
      </p:sp>
      <p:sp>
        <p:nvSpPr>
          <p:cNvPr id="272" name="Google Shape;272;p56"/>
          <p:cNvSpPr txBox="1"/>
          <p:nvPr/>
        </p:nvSpPr>
        <p:spPr>
          <a:xfrm>
            <a:off x="2768800" y="1033445"/>
            <a:ext cx="31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Poderia ser:</a:t>
            </a:r>
            <a:endParaRPr/>
          </a:p>
        </p:txBody>
      </p:sp>
      <p:sp>
        <p:nvSpPr>
          <p:cNvPr id="273" name="Google Shape;273;p56"/>
          <p:cNvSpPr txBox="1"/>
          <p:nvPr/>
        </p:nvSpPr>
        <p:spPr>
          <a:xfrm>
            <a:off x="2768800" y="1462440"/>
            <a:ext cx="573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2"/>
                </a:solidFill>
              </a:rPr>
              <a:t>domestic animals</a:t>
            </a:r>
            <a:endParaRPr/>
          </a:p>
        </p:txBody>
      </p:sp>
      <p:sp>
        <p:nvSpPr>
          <p:cNvPr id="274" name="Google Shape;274;p56"/>
          <p:cNvSpPr txBox="1"/>
          <p:nvPr/>
        </p:nvSpPr>
        <p:spPr>
          <a:xfrm>
            <a:off x="2768800" y="207623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ou</a:t>
            </a:r>
            <a:endParaRPr/>
          </a:p>
        </p:txBody>
      </p:sp>
      <p:sp>
        <p:nvSpPr>
          <p:cNvPr id="275" name="Google Shape;275;p56"/>
          <p:cNvSpPr txBox="1"/>
          <p:nvPr/>
        </p:nvSpPr>
        <p:spPr>
          <a:xfrm>
            <a:off x="2789300" y="31190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ou…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</a:rPr>
              <a:t>Qualquer idioma que o modelo suportar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5325"/>
            <a:ext cx="8839200" cy="397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8"/>
          <p:cNvSpPr txBox="1"/>
          <p:nvPr>
            <p:ph type="title"/>
          </p:nvPr>
        </p:nvSpPr>
        <p:spPr>
          <a:xfrm>
            <a:off x="311700" y="260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Então…</a:t>
            </a:r>
            <a:endParaRPr sz="3140"/>
          </a:p>
        </p:txBody>
      </p:sp>
      <p:pic>
        <p:nvPicPr>
          <p:cNvPr id="286" name="Google Shape;2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848" y="958050"/>
            <a:ext cx="5186299" cy="34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9"/>
          <p:cNvSpPr txBox="1"/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Segue o c</a:t>
            </a:r>
            <a:r>
              <a:rPr lang="en"/>
              <a:t>ódigo:</a:t>
            </a:r>
            <a:endParaRPr/>
          </a:p>
        </p:txBody>
      </p:sp>
      <p:sp>
        <p:nvSpPr>
          <p:cNvPr id="293" name="Google Shape;293;p59"/>
          <p:cNvSpPr txBox="1"/>
          <p:nvPr>
            <p:ph idx="2" type="title"/>
          </p:nvPr>
        </p:nvSpPr>
        <p:spPr>
          <a:xfrm>
            <a:off x="482750" y="2891100"/>
            <a:ext cx="754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https://github.com/dudanogueira/tdc-ai-bsb-2024</a:t>
            </a:r>
            <a:endParaRPr/>
          </a:p>
        </p:txBody>
      </p:sp>
      <p:sp>
        <p:nvSpPr>
          <p:cNvPr id="294" name="Google Shape;294;p59"/>
          <p:cNvSpPr txBox="1"/>
          <p:nvPr>
            <p:ph idx="2" type="title"/>
          </p:nvPr>
        </p:nvSpPr>
        <p:spPr>
          <a:xfrm>
            <a:off x="582200" y="3595675"/>
            <a:ext cx="754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https://github.com/dudanogueira/tdc-ai-rec-2024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7925"/>
            <a:ext cx="8839201" cy="302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475" y="152400"/>
            <a:ext cx="64650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167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/>
          <p:nvPr/>
        </p:nvSpPr>
        <p:spPr>
          <a:xfrm>
            <a:off x="1221725" y="456350"/>
            <a:ext cx="5239800" cy="11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Agenda</a:t>
            </a:r>
            <a:endParaRPr sz="28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7" name="Google Shape;187;p45"/>
          <p:cNvSpPr txBox="1"/>
          <p:nvPr>
            <p:ph idx="4294967295" type="title"/>
          </p:nvPr>
        </p:nvSpPr>
        <p:spPr>
          <a:xfrm>
            <a:off x="1188525" y="1821650"/>
            <a:ext cx="7295400" cy="23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11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20"/>
              <a:t>De onde venho? Pra onde vou?</a:t>
            </a:r>
            <a:endParaRPr sz="2320"/>
          </a:p>
          <a:p>
            <a:pPr indent="-3611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20"/>
              <a:t>Banco de Dados Vetorial. Pra quê?</a:t>
            </a:r>
            <a:endParaRPr sz="2320"/>
          </a:p>
          <a:p>
            <a:pPr indent="-3611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20"/>
              <a:t>E como funciona?</a:t>
            </a:r>
            <a:endParaRPr sz="2320"/>
          </a:p>
          <a:p>
            <a:pPr indent="-3611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20"/>
              <a:t>Generative Feedback Loops</a:t>
            </a:r>
            <a:endParaRPr sz="2320"/>
          </a:p>
          <a:p>
            <a:pPr indent="-3611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20"/>
              <a:t>Algumas aplica</a:t>
            </a:r>
            <a:r>
              <a:rPr lang="en" sz="2320"/>
              <a:t>ções</a:t>
            </a:r>
            <a:endParaRPr sz="2320"/>
          </a:p>
          <a:p>
            <a:pPr indent="-3611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320"/>
              <a:t>Q+A</a:t>
            </a:r>
            <a:endParaRPr sz="2320"/>
          </a:p>
        </p:txBody>
      </p:sp>
      <p:pic>
        <p:nvPicPr>
          <p:cNvPr id="188" name="Google Shape;1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3"/>
          <p:cNvSpPr txBox="1"/>
          <p:nvPr/>
        </p:nvSpPr>
        <p:spPr>
          <a:xfrm>
            <a:off x="1375225" y="450375"/>
            <a:ext cx="5597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Oi meu bem, na Loja de Cuscuz temos dois pratos maravilhosos para te sugerir! Primeiramente, temos o "Cuscuz com Lagosta", que é uma combinação divina de lagosta com cuscuz, de dar água na boca! Para harmonizar, sugiro um suco de Cajá, que vai combinar perfeitamente com a leveza e sabor desse prato.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 também temos o "Cuscuz com Camarão", um delicioso cuscuz feito com camarão, ervilhas e palmito, uma explosão de sabores! Para acompanhar, que tal uma Capirinha de Siriguela? A acidez da siriguela vai realçar ainda mais o sabor do camarão.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Espero que goste das sugestões, meu bem! Estamos aqui para te servir com alegria e sabor nordestino!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15" name="Google Shape;315;p63"/>
          <p:cNvSpPr txBox="1"/>
          <p:nvPr/>
        </p:nvSpPr>
        <p:spPr>
          <a:xfrm>
            <a:off x="2460925" y="1270675"/>
            <a:ext cx="46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550" y="152400"/>
            <a:ext cx="54928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060" y="0"/>
            <a:ext cx="50838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6"/>
          <p:cNvSpPr txBox="1"/>
          <p:nvPr/>
        </p:nvSpPr>
        <p:spPr>
          <a:xfrm>
            <a:off x="2285700" y="1909950"/>
            <a:ext cx="4572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Mas afinal:</a:t>
            </a:r>
            <a:endParaRPr b="1" sz="3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o que é um vetor?</a:t>
            </a:r>
            <a:endParaRPr b="1" sz="3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7"/>
          <p:cNvSpPr txBox="1"/>
          <p:nvPr/>
        </p:nvSpPr>
        <p:spPr>
          <a:xfrm>
            <a:off x="2014200" y="1632900"/>
            <a:ext cx="5115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De 0 a 10:</a:t>
            </a:r>
            <a:endParaRPr sz="5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Quanto você sabe sobre banco de dados vetoriais?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337" name="Google Shape;3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8"/>
          <p:cNvSpPr txBox="1"/>
          <p:nvPr/>
        </p:nvSpPr>
        <p:spPr>
          <a:xfrm>
            <a:off x="1241400" y="759675"/>
            <a:ext cx="6661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2"/>
                </a:solidFill>
              </a:rPr>
              <a:t>Pronto!</a:t>
            </a:r>
            <a:br>
              <a:rPr lang="en" sz="5000">
                <a:solidFill>
                  <a:schemeClr val="dk2"/>
                </a:solidFill>
              </a:rPr>
            </a:br>
            <a:r>
              <a:rPr lang="en" sz="3000">
                <a:solidFill>
                  <a:schemeClr val="dk2"/>
                </a:solidFill>
              </a:rPr>
              <a:t>A sua resposta é um vetor.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Ela contém </a:t>
            </a:r>
            <a:r>
              <a:rPr b="1" lang="en" sz="3000">
                <a:solidFill>
                  <a:schemeClr val="dk2"/>
                </a:solidFill>
              </a:rPr>
              <a:t>uma</a:t>
            </a:r>
            <a:r>
              <a:rPr lang="en" sz="3000">
                <a:solidFill>
                  <a:schemeClr val="dk2"/>
                </a:solidFill>
              </a:rPr>
              <a:t> dimensão.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Essa dimensão possui </a:t>
            </a:r>
            <a:r>
              <a:rPr b="1" lang="en" sz="3000">
                <a:solidFill>
                  <a:schemeClr val="dk2"/>
                </a:solidFill>
              </a:rPr>
              <a:t>um</a:t>
            </a:r>
            <a:r>
              <a:rPr lang="en" sz="3000">
                <a:solidFill>
                  <a:schemeClr val="dk2"/>
                </a:solidFill>
              </a:rPr>
              <a:t> significado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343" name="Google Shape;3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9"/>
          <p:cNvSpPr/>
          <p:nvPr/>
        </p:nvSpPr>
        <p:spPr>
          <a:xfrm>
            <a:off x="1928850" y="2122200"/>
            <a:ext cx="5759400" cy="899100"/>
          </a:xfrm>
          <a:prstGeom prst="rect">
            <a:avLst/>
          </a:prstGeom>
          <a:noFill/>
          <a:ln cap="flat" cmpd="sng" w="28575">
            <a:solidFill>
              <a:srgbClr val="39D6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[</a:t>
            </a:r>
            <a:r>
              <a:rPr lang="en" sz="3000"/>
              <a:t>-8.0585302,-34.8728844,17.22]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175" y="152400"/>
            <a:ext cx="555365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1"/>
          <p:cNvSpPr txBox="1"/>
          <p:nvPr/>
        </p:nvSpPr>
        <p:spPr>
          <a:xfrm>
            <a:off x="2960100" y="2279250"/>
            <a:ext cx="3223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</a:rPr>
              <a:t>Quer mais?</a:t>
            </a:r>
            <a:endParaRPr sz="3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925" y="1643475"/>
            <a:ext cx="3111525" cy="18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2"/>
          <p:cNvSpPr txBox="1"/>
          <p:nvPr/>
        </p:nvSpPr>
        <p:spPr>
          <a:xfrm>
            <a:off x="2096538" y="1602000"/>
            <a:ext cx="3000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0000"/>
                </a:solidFill>
                <a:latin typeface="Niramit"/>
                <a:ea typeface="Niramit"/>
                <a:cs typeface="Niramit"/>
                <a:sym typeface="Niramit"/>
              </a:rPr>
              <a:t>R</a:t>
            </a:r>
            <a:r>
              <a:rPr lang="en" sz="38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ed</a:t>
            </a:r>
            <a:endParaRPr sz="3800">
              <a:solidFill>
                <a:schemeClr val="dk1"/>
              </a:solidFill>
              <a:latin typeface="Niramit"/>
              <a:ea typeface="Niramit"/>
              <a:cs typeface="Niramit"/>
              <a:sym typeface="Niram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93C47D"/>
                </a:solidFill>
                <a:latin typeface="Niramit"/>
                <a:ea typeface="Niramit"/>
                <a:cs typeface="Niramit"/>
                <a:sym typeface="Niramit"/>
              </a:rPr>
              <a:t>G</a:t>
            </a:r>
            <a:r>
              <a:rPr lang="en" sz="38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reen</a:t>
            </a:r>
            <a:endParaRPr sz="3800">
              <a:solidFill>
                <a:schemeClr val="dk1"/>
              </a:solidFill>
              <a:latin typeface="Niramit"/>
              <a:ea typeface="Niramit"/>
              <a:cs typeface="Niramit"/>
              <a:sym typeface="Niram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78D8"/>
                </a:solidFill>
                <a:latin typeface="Niramit"/>
                <a:ea typeface="Niramit"/>
                <a:cs typeface="Niramit"/>
                <a:sym typeface="Niramit"/>
              </a:rPr>
              <a:t>B</a:t>
            </a:r>
            <a:r>
              <a:rPr lang="en" sz="380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lue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6"/>
          <p:cNvSpPr txBox="1"/>
          <p:nvPr/>
        </p:nvSpPr>
        <p:spPr>
          <a:xfrm>
            <a:off x="1269150" y="2229300"/>
            <a:ext cx="6605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>
                <a:solidFill>
                  <a:srgbClr val="6BDF4A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Bora?</a:t>
            </a:r>
            <a:endParaRPr sz="2100">
              <a:solidFill>
                <a:srgbClr val="6BDF4A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4" name="Google Shape;1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3"/>
          <p:cNvSpPr txBox="1"/>
          <p:nvPr/>
        </p:nvSpPr>
        <p:spPr>
          <a:xfrm>
            <a:off x="1991850" y="1503300"/>
            <a:ext cx="5160300" cy="21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rgb(255, 0, 0) =</a:t>
            </a:r>
            <a:r>
              <a:rPr lang="en" sz="285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  <a:t> </a:t>
            </a:r>
            <a:r>
              <a:rPr lang="en" sz="2850">
                <a:solidFill>
                  <a:srgbClr val="FF0000"/>
                </a:solidFill>
                <a:latin typeface="Niramit"/>
                <a:ea typeface="Niramit"/>
                <a:cs typeface="Niramit"/>
                <a:sym typeface="Niramit"/>
              </a:rPr>
              <a:t>vermelho</a:t>
            </a:r>
            <a:endParaRPr sz="2850">
              <a:solidFill>
                <a:srgbClr val="FF0000"/>
              </a:solidFill>
              <a:latin typeface="Niramit"/>
              <a:ea typeface="Niramit"/>
              <a:cs typeface="Niramit"/>
              <a:sym typeface="Niram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rgb(0, 255, 0) =</a:t>
            </a:r>
            <a:r>
              <a:rPr lang="en" sz="285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  <a:t> </a:t>
            </a:r>
            <a:r>
              <a:rPr lang="en" sz="2850">
                <a:solidFill>
                  <a:srgbClr val="00FF00"/>
                </a:solidFill>
                <a:latin typeface="Niramit"/>
                <a:ea typeface="Niramit"/>
                <a:cs typeface="Niramit"/>
                <a:sym typeface="Niramit"/>
              </a:rPr>
              <a:t>verde</a:t>
            </a:r>
            <a:endParaRPr sz="2850">
              <a:solidFill>
                <a:srgbClr val="00FF00"/>
              </a:solidFill>
              <a:latin typeface="Niramit"/>
              <a:ea typeface="Niramit"/>
              <a:cs typeface="Niramit"/>
              <a:sym typeface="Niram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rgb(0, 0, 255) =</a:t>
            </a:r>
            <a:r>
              <a:rPr lang="en" sz="285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  <a:t> </a:t>
            </a:r>
            <a:r>
              <a:rPr lang="en" sz="2850">
                <a:solidFill>
                  <a:srgbClr val="0000FF"/>
                </a:solidFill>
                <a:latin typeface="Niramit"/>
                <a:ea typeface="Niramit"/>
                <a:cs typeface="Niramit"/>
                <a:sym typeface="Niramit"/>
              </a:rPr>
              <a:t>azul</a:t>
            </a:r>
            <a:endParaRPr sz="2850">
              <a:solidFill>
                <a:srgbClr val="0000FF"/>
              </a:solidFill>
              <a:latin typeface="Niramit"/>
              <a:ea typeface="Niramit"/>
              <a:cs typeface="Niramit"/>
              <a:sym typeface="Niram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1"/>
                </a:solidFill>
                <a:latin typeface="Niramit"/>
                <a:ea typeface="Niramit"/>
                <a:cs typeface="Niramit"/>
                <a:sym typeface="Niramit"/>
              </a:rPr>
              <a:t>rgb(80, 200, 120) =</a:t>
            </a:r>
            <a:r>
              <a:rPr lang="en" sz="285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  <a:t> </a:t>
            </a:r>
            <a:r>
              <a:rPr lang="en" sz="2850">
                <a:solidFill>
                  <a:srgbClr val="50C878"/>
                </a:solidFill>
                <a:latin typeface="Niramit"/>
                <a:ea typeface="Niramit"/>
                <a:cs typeface="Niramit"/>
                <a:sym typeface="Niramit"/>
              </a:rPr>
              <a:t>esmeralda</a:t>
            </a:r>
            <a:endParaRPr sz="3250">
              <a:solidFill>
                <a:srgbClr val="50C878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4"/>
          <p:cNvSpPr txBox="1"/>
          <p:nvPr/>
        </p:nvSpPr>
        <p:spPr>
          <a:xfrm>
            <a:off x="5072075" y="2031000"/>
            <a:ext cx="39333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4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Números podem representar um sentido!</a:t>
            </a:r>
            <a:endParaRPr sz="34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379" name="Google Shape;379;p74"/>
          <p:cNvSpPr txBox="1"/>
          <p:nvPr>
            <p:ph idx="4294967295" type="title"/>
          </p:nvPr>
        </p:nvSpPr>
        <p:spPr>
          <a:xfrm>
            <a:off x="311700" y="173750"/>
            <a:ext cx="40104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5320">
                <a:solidFill>
                  <a:srgbClr val="F0F0E9"/>
                </a:solidFill>
              </a:rPr>
              <a:t>Então quer dizer que…</a:t>
            </a:r>
            <a:endParaRPr sz="5600">
              <a:solidFill>
                <a:srgbClr val="F0F0E9"/>
              </a:solidFill>
            </a:endParaRPr>
          </a:p>
        </p:txBody>
      </p:sp>
      <p:pic>
        <p:nvPicPr>
          <p:cNvPr id="380" name="Google Shape;3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100" y="2764825"/>
            <a:ext cx="2301600" cy="17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287" y="387225"/>
            <a:ext cx="4643425" cy="4064249"/>
          </a:xfrm>
          <a:prstGeom prst="rect">
            <a:avLst/>
          </a:prstGeom>
          <a:noFill/>
          <a:ln cap="flat" cmpd="sng" w="28575">
            <a:solidFill>
              <a:srgbClr val="38D61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6"/>
          <p:cNvPicPr preferRelativeResize="0"/>
          <p:nvPr/>
        </p:nvPicPr>
        <p:blipFill rotWithShape="1">
          <a:blip r:embed="rId4">
            <a:alphaModFix/>
          </a:blip>
          <a:srcRect b="0" l="30572" r="3369" t="0"/>
          <a:stretch/>
        </p:blipFill>
        <p:spPr>
          <a:xfrm>
            <a:off x="1796563" y="133287"/>
            <a:ext cx="5550874" cy="457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00" y="713049"/>
            <a:ext cx="6373202" cy="39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desafios de uma busca tradicional</a:t>
            </a:r>
            <a:endParaRPr/>
          </a:p>
        </p:txBody>
      </p:sp>
      <p:sp>
        <p:nvSpPr>
          <p:cNvPr id="405" name="Google Shape;405;p78"/>
          <p:cNvSpPr/>
          <p:nvPr/>
        </p:nvSpPr>
        <p:spPr>
          <a:xfrm>
            <a:off x="1820600" y="1938800"/>
            <a:ext cx="5555100" cy="36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greya Sans"/>
                <a:ea typeface="Alegreya Sans"/>
                <a:cs typeface="Alegreya Sans"/>
                <a:sym typeface="Alegreya Sans"/>
              </a:rPr>
              <a:t>Por que aviões voam?</a:t>
            </a: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cxnSp>
        <p:nvCxnSpPr>
          <p:cNvPr id="406" name="Google Shape;406;p78"/>
          <p:cNvCxnSpPr/>
          <p:nvPr/>
        </p:nvCxnSpPr>
        <p:spPr>
          <a:xfrm>
            <a:off x="4598150" y="2449875"/>
            <a:ext cx="0" cy="496800"/>
          </a:xfrm>
          <a:prstGeom prst="straightConnector1">
            <a:avLst/>
          </a:prstGeom>
          <a:noFill/>
          <a:ln cap="flat" cmpd="sng" w="38100">
            <a:solidFill>
              <a:srgbClr val="76E05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78"/>
          <p:cNvSpPr txBox="1"/>
          <p:nvPr/>
        </p:nvSpPr>
        <p:spPr>
          <a:xfrm>
            <a:off x="2015625" y="3097150"/>
            <a:ext cx="452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Por que</a:t>
            </a:r>
            <a:r>
              <a:rPr lang="en" u="sng">
                <a:solidFill>
                  <a:schemeClr val="accent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você deveria </a:t>
            </a:r>
            <a:r>
              <a:rPr b="1" lang="en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voar</a:t>
            </a:r>
            <a:r>
              <a:rPr lang="en" u="sng">
                <a:solidFill>
                  <a:schemeClr val="accent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nos </a:t>
            </a:r>
            <a:r>
              <a:rPr b="1" lang="en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aviões</a:t>
            </a:r>
            <a:r>
              <a:rPr lang="en" u="sng">
                <a:solidFill>
                  <a:schemeClr val="accent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da TáKaro aviação</a:t>
            </a:r>
            <a:endParaRPr u="sng">
              <a:solidFill>
                <a:schemeClr val="accent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greya Sans"/>
                <a:ea typeface="Alegreya Sans"/>
                <a:cs typeface="Alegreya Sans"/>
                <a:sym typeface="Alegreya Sans"/>
              </a:rPr>
              <a:t>…voe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 com a TáKaro aviação! </a:t>
            </a:r>
            <a:r>
              <a:rPr b="1" lang="en">
                <a:latin typeface="Alegreya Sans"/>
                <a:ea typeface="Alegreya Sans"/>
                <a:cs typeface="Alegreya Sans"/>
                <a:sym typeface="Alegreya Sans"/>
              </a:rPr>
              <a:t>Aviões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 modernos para diversas destinações. Quer tirar férias em Acapulco? </a:t>
            </a:r>
            <a:r>
              <a:rPr b="1" lang="en">
                <a:latin typeface="Alegreya Sans"/>
                <a:ea typeface="Alegreya Sans"/>
                <a:cs typeface="Alegreya Sans"/>
                <a:sym typeface="Alegreya Sans"/>
              </a:rPr>
              <a:t>Por que 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não</a:t>
            </a:r>
            <a:r>
              <a:rPr b="1" lang="en">
                <a:latin typeface="Alegreya Sans"/>
                <a:ea typeface="Alegreya Sans"/>
                <a:cs typeface="Alegreya Sans"/>
                <a:sym typeface="Alegreya Sans"/>
              </a:rPr>
              <a:t>. 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Reserve agora!</a:t>
            </a: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408" name="Google Shape;4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0" y="3214005"/>
            <a:ext cx="1219500" cy="8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desafios de uma busca tradicional</a:t>
            </a:r>
            <a:endParaRPr/>
          </a:p>
        </p:txBody>
      </p:sp>
      <p:sp>
        <p:nvSpPr>
          <p:cNvPr id="415" name="Google Shape;415;p79"/>
          <p:cNvSpPr/>
          <p:nvPr/>
        </p:nvSpPr>
        <p:spPr>
          <a:xfrm>
            <a:off x="1820600" y="1938800"/>
            <a:ext cx="5555100" cy="36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greya Sans"/>
                <a:ea typeface="Alegreya Sans"/>
                <a:cs typeface="Alegreya Sans"/>
                <a:sym typeface="Alegreya Sans"/>
              </a:rPr>
              <a:t>Por que aviões voam?</a:t>
            </a: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cxnSp>
        <p:nvCxnSpPr>
          <p:cNvPr id="416" name="Google Shape;416;p79"/>
          <p:cNvCxnSpPr/>
          <p:nvPr/>
        </p:nvCxnSpPr>
        <p:spPr>
          <a:xfrm>
            <a:off x="4598150" y="2449875"/>
            <a:ext cx="0" cy="496800"/>
          </a:xfrm>
          <a:prstGeom prst="straightConnector1">
            <a:avLst/>
          </a:prstGeom>
          <a:noFill/>
          <a:ln cap="flat" cmpd="sng" w="38100">
            <a:solidFill>
              <a:srgbClr val="76E05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79"/>
          <p:cNvSpPr txBox="1"/>
          <p:nvPr/>
        </p:nvSpPr>
        <p:spPr>
          <a:xfrm>
            <a:off x="2015625" y="3097150"/>
            <a:ext cx="452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Por que</a:t>
            </a:r>
            <a:r>
              <a:rPr lang="en" u="sng">
                <a:solidFill>
                  <a:schemeClr val="accent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você deveria </a:t>
            </a:r>
            <a:r>
              <a:rPr b="1" lang="en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voar</a:t>
            </a:r>
            <a:r>
              <a:rPr lang="en" u="sng">
                <a:solidFill>
                  <a:schemeClr val="accent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nos </a:t>
            </a:r>
            <a:r>
              <a:rPr b="1" lang="en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aviões</a:t>
            </a:r>
            <a:r>
              <a:rPr lang="en" u="sng">
                <a:solidFill>
                  <a:schemeClr val="accent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da TáKaro aviação</a:t>
            </a:r>
            <a:endParaRPr u="sng">
              <a:solidFill>
                <a:schemeClr val="accent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legreya Sans"/>
                <a:ea typeface="Alegreya Sans"/>
                <a:cs typeface="Alegreya Sans"/>
                <a:sym typeface="Alegreya Sans"/>
              </a:rPr>
              <a:t>…voe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 com a TáKaro aviação! </a:t>
            </a:r>
            <a:r>
              <a:rPr b="1" lang="en">
                <a:latin typeface="Alegreya Sans"/>
                <a:ea typeface="Alegreya Sans"/>
                <a:cs typeface="Alegreya Sans"/>
                <a:sym typeface="Alegreya Sans"/>
              </a:rPr>
              <a:t>Aviões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 modernos para diversas destinações. Quer tirar férias em Acapulco? </a:t>
            </a:r>
            <a:r>
              <a:rPr b="1" lang="en">
                <a:latin typeface="Alegreya Sans"/>
                <a:ea typeface="Alegreya Sans"/>
                <a:cs typeface="Alegreya Sans"/>
                <a:sym typeface="Alegreya Sans"/>
              </a:rPr>
              <a:t>Por que 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não</a:t>
            </a:r>
            <a:r>
              <a:rPr b="1" lang="en">
                <a:latin typeface="Alegreya Sans"/>
                <a:ea typeface="Alegreya Sans"/>
                <a:cs typeface="Alegreya Sans"/>
                <a:sym typeface="Alegreya Sans"/>
              </a:rPr>
              <a:t>? 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Reserve agora!</a:t>
            </a: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418" name="Google Shape;418;p79"/>
          <p:cNvSpPr/>
          <p:nvPr/>
        </p:nvSpPr>
        <p:spPr>
          <a:xfrm>
            <a:off x="2173425" y="3416375"/>
            <a:ext cx="298200" cy="21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0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9"/>
          <p:cNvSpPr/>
          <p:nvPr/>
        </p:nvSpPr>
        <p:spPr>
          <a:xfrm>
            <a:off x="4011750" y="3416375"/>
            <a:ext cx="522300" cy="21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0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79"/>
          <p:cNvSpPr/>
          <p:nvPr/>
        </p:nvSpPr>
        <p:spPr>
          <a:xfrm>
            <a:off x="5088075" y="3634775"/>
            <a:ext cx="564900" cy="21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0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00" y="3214005"/>
            <a:ext cx="1219500" cy="8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912" y="1327675"/>
            <a:ext cx="5076176" cy="24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1"/>
          <p:cNvSpPr txBox="1"/>
          <p:nvPr/>
        </p:nvSpPr>
        <p:spPr>
          <a:xfrm>
            <a:off x="5805600" y="13977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[ 0.23, 0.45, …, 0.84, 0.23 ]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434" name="Google Shape;434;p81"/>
          <p:cNvCxnSpPr/>
          <p:nvPr/>
        </p:nvCxnSpPr>
        <p:spPr>
          <a:xfrm>
            <a:off x="3346275" y="1959175"/>
            <a:ext cx="604200" cy="348900"/>
          </a:xfrm>
          <a:prstGeom prst="straightConnector1">
            <a:avLst/>
          </a:prstGeom>
          <a:noFill/>
          <a:ln cap="flat" cmpd="sng" w="38100">
            <a:solidFill>
              <a:srgbClr val="38D61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81"/>
          <p:cNvSpPr txBox="1"/>
          <p:nvPr/>
        </p:nvSpPr>
        <p:spPr>
          <a:xfrm>
            <a:off x="228100" y="1568988"/>
            <a:ext cx="3000000" cy="738900"/>
          </a:xfrm>
          <a:prstGeom prst="rect">
            <a:avLst/>
          </a:prstGeom>
          <a:noFill/>
          <a:ln cap="flat" cmpd="sng" w="9525">
            <a:solidFill>
              <a:srgbClr val="F0F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Voe com a moderna frota de aviões da TáKaro aviação para mais de 4 destinos. Por que você hesita? Agende agora!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grpSp>
        <p:nvGrpSpPr>
          <p:cNvPr id="436" name="Google Shape;436;p81"/>
          <p:cNvGrpSpPr/>
          <p:nvPr/>
        </p:nvGrpSpPr>
        <p:grpSpPr>
          <a:xfrm>
            <a:off x="4000211" y="2030986"/>
            <a:ext cx="1143567" cy="1081500"/>
            <a:chOff x="3320999" y="98099"/>
            <a:chExt cx="1143567" cy="1081500"/>
          </a:xfrm>
        </p:grpSpPr>
        <p:pic>
          <p:nvPicPr>
            <p:cNvPr id="437" name="Google Shape;437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81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fmla="val 16667" name="adj"/>
              </a:avLst>
            </a:prstGeom>
            <a:solidFill>
              <a:srgbClr val="39D6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b="1" lang="en" sz="1300">
                  <a:solidFill>
                    <a:srgbClr val="1C1468"/>
                  </a:solidFill>
                </a:rPr>
                <a:t>model</a:t>
              </a:r>
              <a:endParaRPr b="1" sz="1300">
                <a:solidFill>
                  <a:srgbClr val="1C1468"/>
                </a:solidFill>
              </a:endParaRPr>
            </a:p>
          </p:txBody>
        </p:sp>
      </p:grpSp>
      <p:sp>
        <p:nvSpPr>
          <p:cNvPr id="439" name="Google Shape;439;p81"/>
          <p:cNvSpPr txBox="1"/>
          <p:nvPr>
            <p:ph idx="4294967295" type="title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Embeddings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440" name="Google Shape;440;p81"/>
          <p:cNvCxnSpPr/>
          <p:nvPr/>
        </p:nvCxnSpPr>
        <p:spPr>
          <a:xfrm flipH="1" rot="10800000">
            <a:off x="5219975" y="2043550"/>
            <a:ext cx="599400" cy="345900"/>
          </a:xfrm>
          <a:prstGeom prst="straightConnector1">
            <a:avLst/>
          </a:prstGeom>
          <a:noFill/>
          <a:ln cap="flat" cmpd="sng" w="38100">
            <a:solidFill>
              <a:srgbClr val="38D61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1" name="Google Shape;44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82"/>
          <p:cNvGrpSpPr/>
          <p:nvPr/>
        </p:nvGrpSpPr>
        <p:grpSpPr>
          <a:xfrm>
            <a:off x="4000211" y="2030986"/>
            <a:ext cx="1143567" cy="1081500"/>
            <a:chOff x="3320999" y="98099"/>
            <a:chExt cx="1143567" cy="1081500"/>
          </a:xfrm>
        </p:grpSpPr>
        <p:pic>
          <p:nvPicPr>
            <p:cNvPr id="447" name="Google Shape;447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82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fmla="val 16667" name="adj"/>
              </a:avLst>
            </a:prstGeom>
            <a:solidFill>
              <a:srgbClr val="39D6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b="1" lang="en" sz="1300">
                  <a:solidFill>
                    <a:srgbClr val="1C1468"/>
                  </a:solidFill>
                </a:rPr>
                <a:t>model</a:t>
              </a:r>
              <a:endParaRPr b="1" sz="1300">
                <a:solidFill>
                  <a:srgbClr val="1C1468"/>
                </a:solidFill>
              </a:endParaRPr>
            </a:p>
          </p:txBody>
        </p:sp>
      </p:grpSp>
      <p:sp>
        <p:nvSpPr>
          <p:cNvPr id="449" name="Google Shape;449;p82"/>
          <p:cNvSpPr txBox="1"/>
          <p:nvPr/>
        </p:nvSpPr>
        <p:spPr>
          <a:xfrm>
            <a:off x="228100" y="1568988"/>
            <a:ext cx="3000000" cy="738900"/>
          </a:xfrm>
          <a:prstGeom prst="rect">
            <a:avLst/>
          </a:prstGeom>
          <a:noFill/>
          <a:ln cap="flat" cmpd="sng" w="9525">
            <a:solidFill>
              <a:srgbClr val="F0F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Voe com a moderna frota de aviões da TáKaro aviação para mais de 4 destinos. Por que você hesita? Agende agora!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450" name="Google Shape;450;p82"/>
          <p:cNvSpPr txBox="1"/>
          <p:nvPr/>
        </p:nvSpPr>
        <p:spPr>
          <a:xfrm>
            <a:off x="228100" y="2651050"/>
            <a:ext cx="3000000" cy="923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As asas dos aviões são moldadas para fazer o ar se mover mais rápido por cima da asa. Quando o ar se move mais rápido, a pressão do ar diminui.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451" name="Google Shape;451;p82"/>
          <p:cNvSpPr txBox="1"/>
          <p:nvPr>
            <p:ph idx="4294967295" type="title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Embeddings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452" name="Google Shape;452;p82"/>
          <p:cNvCxnSpPr/>
          <p:nvPr/>
        </p:nvCxnSpPr>
        <p:spPr>
          <a:xfrm flipH="1" rot="10800000">
            <a:off x="3348675" y="2690400"/>
            <a:ext cx="599400" cy="345900"/>
          </a:xfrm>
          <a:prstGeom prst="straightConnector1">
            <a:avLst/>
          </a:prstGeom>
          <a:noFill/>
          <a:ln cap="flat" cmpd="sng" w="38100">
            <a:solidFill>
              <a:srgbClr val="38D6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82"/>
          <p:cNvCxnSpPr/>
          <p:nvPr/>
        </p:nvCxnSpPr>
        <p:spPr>
          <a:xfrm>
            <a:off x="5195900" y="2709700"/>
            <a:ext cx="604200" cy="348900"/>
          </a:xfrm>
          <a:prstGeom prst="straightConnector1">
            <a:avLst/>
          </a:prstGeom>
          <a:noFill/>
          <a:ln cap="flat" cmpd="sng" w="38100">
            <a:solidFill>
              <a:srgbClr val="38D61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82"/>
          <p:cNvSpPr txBox="1"/>
          <p:nvPr/>
        </p:nvSpPr>
        <p:spPr>
          <a:xfrm>
            <a:off x="5800100" y="25720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[ 0.26, 0.31, …, 0.12, 0.44 ]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455" name="Google Shape;455;p82"/>
          <p:cNvSpPr txBox="1"/>
          <p:nvPr/>
        </p:nvSpPr>
        <p:spPr>
          <a:xfrm>
            <a:off x="5805600" y="13977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[ 0.23, 0.45, …, 0.84, 0.23 ]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pic>
        <p:nvPicPr>
          <p:cNvPr id="456" name="Google Shape;45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038" y="1012375"/>
            <a:ext cx="4529925" cy="311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0" y="3261975"/>
            <a:ext cx="2002237" cy="160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83"/>
          <p:cNvGrpSpPr/>
          <p:nvPr/>
        </p:nvGrpSpPr>
        <p:grpSpPr>
          <a:xfrm>
            <a:off x="4000211" y="2030986"/>
            <a:ext cx="1143567" cy="1081500"/>
            <a:chOff x="3320999" y="98099"/>
            <a:chExt cx="1143567" cy="1081500"/>
          </a:xfrm>
        </p:grpSpPr>
        <p:pic>
          <p:nvPicPr>
            <p:cNvPr id="462" name="Google Shape;462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83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fmla="val 16667" name="adj"/>
              </a:avLst>
            </a:prstGeom>
            <a:solidFill>
              <a:srgbClr val="39D6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b="1" lang="en" sz="1300">
                  <a:solidFill>
                    <a:srgbClr val="1C1468"/>
                  </a:solidFill>
                </a:rPr>
                <a:t>model</a:t>
              </a:r>
              <a:endParaRPr b="1" sz="1300">
                <a:solidFill>
                  <a:srgbClr val="1C1468"/>
                </a:solidFill>
              </a:endParaRPr>
            </a:p>
          </p:txBody>
        </p:sp>
      </p:grpSp>
      <p:sp>
        <p:nvSpPr>
          <p:cNvPr id="464" name="Google Shape;464;p83"/>
          <p:cNvSpPr txBox="1"/>
          <p:nvPr/>
        </p:nvSpPr>
        <p:spPr>
          <a:xfrm>
            <a:off x="228100" y="1568988"/>
            <a:ext cx="3000000" cy="738900"/>
          </a:xfrm>
          <a:prstGeom prst="rect">
            <a:avLst/>
          </a:prstGeom>
          <a:noFill/>
          <a:ln cap="flat" cmpd="sng" w="9525">
            <a:solidFill>
              <a:srgbClr val="F0F0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Voe com a moderna frota de aviões da TáKaro aviação para mais de 4 destinos. Por que você hesita? Agende agora!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465" name="Google Shape;465;p83"/>
          <p:cNvSpPr txBox="1"/>
          <p:nvPr/>
        </p:nvSpPr>
        <p:spPr>
          <a:xfrm>
            <a:off x="228100" y="2651050"/>
            <a:ext cx="3000000" cy="923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As asas dos aviões são moldadas para fazer o ar se mover mais rápido por cima da asa. Quando o ar se move mais rápido, a pressão do ar diminui.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466" name="Google Shape;466;p83"/>
          <p:cNvSpPr txBox="1"/>
          <p:nvPr>
            <p:ph idx="4294967295" type="title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Embeddings</a:t>
            </a:r>
            <a:endParaRPr>
              <a:solidFill>
                <a:srgbClr val="F0F0E9"/>
              </a:solidFill>
            </a:endParaRPr>
          </a:p>
        </p:txBody>
      </p:sp>
      <p:sp>
        <p:nvSpPr>
          <p:cNvPr id="467" name="Google Shape;467;p83"/>
          <p:cNvSpPr txBox="1"/>
          <p:nvPr/>
        </p:nvSpPr>
        <p:spPr>
          <a:xfrm>
            <a:off x="5800100" y="25720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[ 0.26, 0.31, …, 0.12, 0.44 ]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468" name="Google Shape;468;p83"/>
          <p:cNvSpPr txBox="1"/>
          <p:nvPr/>
        </p:nvSpPr>
        <p:spPr>
          <a:xfrm>
            <a:off x="5805600" y="13977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[ 0.23, 0.45, …, 0.84, 0.23 ]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pic>
        <p:nvPicPr>
          <p:cNvPr id="469" name="Google Shape;46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3"/>
          <p:cNvPicPr preferRelativeResize="0"/>
          <p:nvPr/>
        </p:nvPicPr>
        <p:blipFill rotWithShape="1">
          <a:blip r:embed="rId5">
            <a:alphaModFix/>
          </a:blip>
          <a:srcRect b="0" l="30572" r="3369" t="0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84"/>
          <p:cNvGrpSpPr/>
          <p:nvPr/>
        </p:nvGrpSpPr>
        <p:grpSpPr>
          <a:xfrm>
            <a:off x="1714224" y="2068774"/>
            <a:ext cx="1143567" cy="1081500"/>
            <a:chOff x="3320999" y="98099"/>
            <a:chExt cx="1143567" cy="1081500"/>
          </a:xfrm>
        </p:grpSpPr>
        <p:pic>
          <p:nvPicPr>
            <p:cNvPr id="476" name="Google Shape;476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84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fmla="val 16667" name="adj"/>
              </a:avLst>
            </a:prstGeom>
            <a:solidFill>
              <a:srgbClr val="39D6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b="1" lang="en" sz="1300">
                  <a:solidFill>
                    <a:srgbClr val="1C1468"/>
                  </a:solidFill>
                </a:rPr>
                <a:t>model</a:t>
              </a:r>
              <a:endParaRPr b="1" sz="1300">
                <a:solidFill>
                  <a:srgbClr val="1C1468"/>
                </a:solidFill>
              </a:endParaRPr>
            </a:p>
          </p:txBody>
        </p:sp>
      </p:grpSp>
      <p:sp>
        <p:nvSpPr>
          <p:cNvPr id="478" name="Google Shape;478;p84"/>
          <p:cNvSpPr txBox="1"/>
          <p:nvPr>
            <p:ph idx="4294967295" type="title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Search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479" name="Google Shape;479;p84"/>
          <p:cNvCxnSpPr/>
          <p:nvPr/>
        </p:nvCxnSpPr>
        <p:spPr>
          <a:xfrm>
            <a:off x="2285988" y="1484463"/>
            <a:ext cx="0" cy="432000"/>
          </a:xfrm>
          <a:prstGeom prst="straightConnector1">
            <a:avLst/>
          </a:prstGeom>
          <a:noFill/>
          <a:ln cap="flat" cmpd="sng" w="38100">
            <a:solidFill>
              <a:srgbClr val="FA017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0" name="Google Shape;480;p84"/>
          <p:cNvPicPr preferRelativeResize="0"/>
          <p:nvPr/>
        </p:nvPicPr>
        <p:blipFill rotWithShape="1">
          <a:blip r:embed="rId4">
            <a:alphaModFix/>
          </a:blip>
          <a:srcRect b="0" l="30572" r="3369" t="0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84"/>
          <p:cNvSpPr txBox="1"/>
          <p:nvPr/>
        </p:nvSpPr>
        <p:spPr>
          <a:xfrm>
            <a:off x="1252200" y="962875"/>
            <a:ext cx="2067600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Porque aviões voam?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pic>
        <p:nvPicPr>
          <p:cNvPr id="482" name="Google Shape;48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85"/>
          <p:cNvGrpSpPr/>
          <p:nvPr/>
        </p:nvGrpSpPr>
        <p:grpSpPr>
          <a:xfrm>
            <a:off x="1714224" y="2068774"/>
            <a:ext cx="1143567" cy="1081500"/>
            <a:chOff x="3320999" y="98099"/>
            <a:chExt cx="1143567" cy="1081500"/>
          </a:xfrm>
        </p:grpSpPr>
        <p:pic>
          <p:nvPicPr>
            <p:cNvPr id="488" name="Google Shape;488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85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fmla="val 16667" name="adj"/>
              </a:avLst>
            </a:prstGeom>
            <a:solidFill>
              <a:srgbClr val="39D6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b="1" lang="en" sz="1300">
                  <a:solidFill>
                    <a:srgbClr val="1C1468"/>
                  </a:solidFill>
                </a:rPr>
                <a:t>model</a:t>
              </a:r>
              <a:endParaRPr b="1" sz="1300">
                <a:solidFill>
                  <a:srgbClr val="1C1468"/>
                </a:solidFill>
              </a:endParaRPr>
            </a:p>
          </p:txBody>
        </p:sp>
      </p:grpSp>
      <p:sp>
        <p:nvSpPr>
          <p:cNvPr id="490" name="Google Shape;490;p85"/>
          <p:cNvSpPr txBox="1"/>
          <p:nvPr>
            <p:ph idx="4294967295" type="title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Search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491" name="Google Shape;491;p85"/>
          <p:cNvCxnSpPr/>
          <p:nvPr/>
        </p:nvCxnSpPr>
        <p:spPr>
          <a:xfrm>
            <a:off x="2285988" y="1484463"/>
            <a:ext cx="0" cy="432000"/>
          </a:xfrm>
          <a:prstGeom prst="straightConnector1">
            <a:avLst/>
          </a:prstGeom>
          <a:noFill/>
          <a:ln cap="flat" cmpd="sng" w="38100">
            <a:solidFill>
              <a:srgbClr val="FA017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2" name="Google Shape;492;p85"/>
          <p:cNvPicPr preferRelativeResize="0"/>
          <p:nvPr/>
        </p:nvPicPr>
        <p:blipFill rotWithShape="1">
          <a:blip r:embed="rId4">
            <a:alphaModFix/>
          </a:blip>
          <a:srcRect b="0" l="30572" r="3369" t="0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5"/>
          <p:cNvSpPr txBox="1"/>
          <p:nvPr/>
        </p:nvSpPr>
        <p:spPr>
          <a:xfrm>
            <a:off x="1252200" y="962875"/>
            <a:ext cx="2067600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Porque aviões voam?</a:t>
            </a:r>
            <a:endParaRPr sz="1200">
              <a:solidFill>
                <a:srgbClr val="F0F0E9"/>
              </a:solidFill>
              <a:latin typeface="Niramit Medium"/>
              <a:ea typeface="Niramit Medium"/>
              <a:cs typeface="Niramit Medium"/>
              <a:sym typeface="Niramit Medium"/>
            </a:endParaRPr>
          </a:p>
        </p:txBody>
      </p:sp>
      <p:cxnSp>
        <p:nvCxnSpPr>
          <p:cNvPr id="494" name="Google Shape;494;p85"/>
          <p:cNvCxnSpPr/>
          <p:nvPr/>
        </p:nvCxnSpPr>
        <p:spPr>
          <a:xfrm>
            <a:off x="2286000" y="3302563"/>
            <a:ext cx="0" cy="432000"/>
          </a:xfrm>
          <a:prstGeom prst="straightConnector1">
            <a:avLst/>
          </a:prstGeom>
          <a:noFill/>
          <a:ln cap="flat" cmpd="sng" w="38100">
            <a:solidFill>
              <a:srgbClr val="FA017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85"/>
          <p:cNvSpPr txBox="1"/>
          <p:nvPr/>
        </p:nvSpPr>
        <p:spPr>
          <a:xfrm>
            <a:off x="693012" y="3428325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[ 0.24, 0.36, …, 0.16, 0.46 ]</a:t>
            </a:r>
            <a:endParaRPr sz="18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pic>
        <p:nvPicPr>
          <p:cNvPr id="496" name="Google Shape;49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86"/>
          <p:cNvGrpSpPr/>
          <p:nvPr/>
        </p:nvGrpSpPr>
        <p:grpSpPr>
          <a:xfrm>
            <a:off x="1714224" y="2068774"/>
            <a:ext cx="1143567" cy="1081500"/>
            <a:chOff x="3320999" y="98099"/>
            <a:chExt cx="1143567" cy="1081500"/>
          </a:xfrm>
        </p:grpSpPr>
        <p:pic>
          <p:nvPicPr>
            <p:cNvPr id="502" name="Google Shape;50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86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fmla="val 16667" name="adj"/>
              </a:avLst>
            </a:prstGeom>
            <a:solidFill>
              <a:srgbClr val="39D6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b="1" lang="en" sz="1300">
                  <a:solidFill>
                    <a:srgbClr val="1C1468"/>
                  </a:solidFill>
                </a:rPr>
                <a:t>model</a:t>
              </a:r>
              <a:endParaRPr b="1" sz="1300">
                <a:solidFill>
                  <a:srgbClr val="1C1468"/>
                </a:solidFill>
              </a:endParaRPr>
            </a:p>
          </p:txBody>
        </p:sp>
      </p:grpSp>
      <p:sp>
        <p:nvSpPr>
          <p:cNvPr id="504" name="Google Shape;504;p86"/>
          <p:cNvSpPr txBox="1"/>
          <p:nvPr>
            <p:ph idx="4294967295" type="title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Search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505" name="Google Shape;505;p86"/>
          <p:cNvCxnSpPr/>
          <p:nvPr/>
        </p:nvCxnSpPr>
        <p:spPr>
          <a:xfrm>
            <a:off x="2285988" y="1484463"/>
            <a:ext cx="0" cy="432000"/>
          </a:xfrm>
          <a:prstGeom prst="straightConnector1">
            <a:avLst/>
          </a:prstGeom>
          <a:noFill/>
          <a:ln cap="flat" cmpd="sng" w="38100">
            <a:solidFill>
              <a:srgbClr val="FA017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6" name="Google Shape;506;p86"/>
          <p:cNvPicPr preferRelativeResize="0"/>
          <p:nvPr/>
        </p:nvPicPr>
        <p:blipFill rotWithShape="1">
          <a:blip r:embed="rId4">
            <a:alphaModFix/>
          </a:blip>
          <a:srcRect b="0" l="30572" r="3369" t="0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6"/>
          <p:cNvSpPr txBox="1"/>
          <p:nvPr/>
        </p:nvSpPr>
        <p:spPr>
          <a:xfrm>
            <a:off x="1252200" y="962875"/>
            <a:ext cx="2067600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Porque aviões voam?</a:t>
            </a:r>
            <a:endParaRPr sz="1200">
              <a:solidFill>
                <a:srgbClr val="F0F0E9"/>
              </a:solidFill>
              <a:latin typeface="Niramit Medium"/>
              <a:ea typeface="Niramit Medium"/>
              <a:cs typeface="Niramit Medium"/>
              <a:sym typeface="Niramit Medium"/>
            </a:endParaRPr>
          </a:p>
        </p:txBody>
      </p:sp>
      <p:cxnSp>
        <p:nvCxnSpPr>
          <p:cNvPr id="508" name="Google Shape;508;p86"/>
          <p:cNvCxnSpPr/>
          <p:nvPr/>
        </p:nvCxnSpPr>
        <p:spPr>
          <a:xfrm>
            <a:off x="2286000" y="3302563"/>
            <a:ext cx="0" cy="432000"/>
          </a:xfrm>
          <a:prstGeom prst="straightConnector1">
            <a:avLst/>
          </a:prstGeom>
          <a:noFill/>
          <a:ln cap="flat" cmpd="sng" w="38100">
            <a:solidFill>
              <a:srgbClr val="FA017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86"/>
          <p:cNvSpPr txBox="1"/>
          <p:nvPr/>
        </p:nvSpPr>
        <p:spPr>
          <a:xfrm>
            <a:off x="693012" y="3428325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[ 0.24, 0.36, …, 0.16, 0.46 ]</a:t>
            </a:r>
            <a:endParaRPr sz="18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510" name="Google Shape;510;p86"/>
          <p:cNvCxnSpPr/>
          <p:nvPr/>
        </p:nvCxnSpPr>
        <p:spPr>
          <a:xfrm>
            <a:off x="3779837" y="3969075"/>
            <a:ext cx="2920500" cy="0"/>
          </a:xfrm>
          <a:prstGeom prst="straightConnector1">
            <a:avLst/>
          </a:prstGeom>
          <a:noFill/>
          <a:ln cap="flat" cmpd="sng" w="38100">
            <a:solidFill>
              <a:srgbClr val="FA017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86"/>
          <p:cNvSpPr/>
          <p:nvPr/>
        </p:nvSpPr>
        <p:spPr>
          <a:xfrm>
            <a:off x="6721925" y="3804288"/>
            <a:ext cx="471000" cy="432000"/>
          </a:xfrm>
          <a:prstGeom prst="ellipse">
            <a:avLst/>
          </a:prstGeom>
          <a:noFill/>
          <a:ln cap="flat" cmpd="sng" w="9525">
            <a:solidFill>
              <a:srgbClr val="FA0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87"/>
          <p:cNvGrpSpPr/>
          <p:nvPr/>
        </p:nvGrpSpPr>
        <p:grpSpPr>
          <a:xfrm>
            <a:off x="1714224" y="2068774"/>
            <a:ext cx="1143567" cy="1081500"/>
            <a:chOff x="3320999" y="98099"/>
            <a:chExt cx="1143567" cy="1081500"/>
          </a:xfrm>
        </p:grpSpPr>
        <p:pic>
          <p:nvPicPr>
            <p:cNvPr id="518" name="Google Shape;518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87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fmla="val 16667" name="adj"/>
              </a:avLst>
            </a:prstGeom>
            <a:solidFill>
              <a:srgbClr val="39D6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b="1" lang="en" sz="1300">
                  <a:solidFill>
                    <a:srgbClr val="1C1468"/>
                  </a:solidFill>
                </a:rPr>
                <a:t>model</a:t>
              </a:r>
              <a:endParaRPr b="1" sz="1300">
                <a:solidFill>
                  <a:srgbClr val="1C1468"/>
                </a:solidFill>
              </a:endParaRPr>
            </a:p>
          </p:txBody>
        </p:sp>
      </p:grpSp>
      <p:sp>
        <p:nvSpPr>
          <p:cNvPr id="520" name="Google Shape;520;p87"/>
          <p:cNvSpPr txBox="1"/>
          <p:nvPr>
            <p:ph idx="4294967295" type="title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Search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521" name="Google Shape;521;p87"/>
          <p:cNvCxnSpPr/>
          <p:nvPr/>
        </p:nvCxnSpPr>
        <p:spPr>
          <a:xfrm>
            <a:off x="2285988" y="1484463"/>
            <a:ext cx="0" cy="432000"/>
          </a:xfrm>
          <a:prstGeom prst="straightConnector1">
            <a:avLst/>
          </a:prstGeom>
          <a:noFill/>
          <a:ln cap="flat" cmpd="sng" w="38100">
            <a:solidFill>
              <a:srgbClr val="FA017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2" name="Google Shape;522;p87"/>
          <p:cNvPicPr preferRelativeResize="0"/>
          <p:nvPr/>
        </p:nvPicPr>
        <p:blipFill rotWithShape="1">
          <a:blip r:embed="rId4">
            <a:alphaModFix/>
          </a:blip>
          <a:srcRect b="0" l="30572" r="3369" t="0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87"/>
          <p:cNvSpPr txBox="1"/>
          <p:nvPr/>
        </p:nvSpPr>
        <p:spPr>
          <a:xfrm>
            <a:off x="1252200" y="962875"/>
            <a:ext cx="2067600" cy="369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Porque aviões voam?</a:t>
            </a:r>
            <a:endParaRPr sz="1200">
              <a:solidFill>
                <a:srgbClr val="F0F0E9"/>
              </a:solidFill>
              <a:latin typeface="Niramit Medium"/>
              <a:ea typeface="Niramit Medium"/>
              <a:cs typeface="Niramit Medium"/>
              <a:sym typeface="Niramit Medium"/>
            </a:endParaRPr>
          </a:p>
        </p:txBody>
      </p:sp>
      <p:cxnSp>
        <p:nvCxnSpPr>
          <p:cNvPr id="524" name="Google Shape;524;p87"/>
          <p:cNvCxnSpPr/>
          <p:nvPr/>
        </p:nvCxnSpPr>
        <p:spPr>
          <a:xfrm>
            <a:off x="2286000" y="3302563"/>
            <a:ext cx="0" cy="432000"/>
          </a:xfrm>
          <a:prstGeom prst="straightConnector1">
            <a:avLst/>
          </a:prstGeom>
          <a:noFill/>
          <a:ln cap="flat" cmpd="sng" w="38100">
            <a:solidFill>
              <a:srgbClr val="FA017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87"/>
          <p:cNvSpPr txBox="1"/>
          <p:nvPr/>
        </p:nvSpPr>
        <p:spPr>
          <a:xfrm>
            <a:off x="693012" y="3428325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[ 0.24, 0.36, …, 0.16, 0.46 ]</a:t>
            </a:r>
            <a:endParaRPr sz="18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526" name="Google Shape;526;p87"/>
          <p:cNvCxnSpPr/>
          <p:nvPr/>
        </p:nvCxnSpPr>
        <p:spPr>
          <a:xfrm>
            <a:off x="3779837" y="3969075"/>
            <a:ext cx="2920500" cy="0"/>
          </a:xfrm>
          <a:prstGeom prst="straightConnector1">
            <a:avLst/>
          </a:prstGeom>
          <a:noFill/>
          <a:ln cap="flat" cmpd="sng" w="38100">
            <a:solidFill>
              <a:srgbClr val="FA017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87"/>
          <p:cNvSpPr/>
          <p:nvPr/>
        </p:nvSpPr>
        <p:spPr>
          <a:xfrm>
            <a:off x="6721925" y="3804288"/>
            <a:ext cx="471000" cy="432000"/>
          </a:xfrm>
          <a:prstGeom prst="ellipse">
            <a:avLst/>
          </a:prstGeom>
          <a:noFill/>
          <a:ln cap="flat" cmpd="sng" w="9525">
            <a:solidFill>
              <a:srgbClr val="FA0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87"/>
          <p:cNvSpPr txBox="1"/>
          <p:nvPr/>
        </p:nvSpPr>
        <p:spPr>
          <a:xfrm>
            <a:off x="894045" y="3963063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A0170"/>
                </a:solidFill>
                <a:latin typeface="Niramit"/>
                <a:ea typeface="Niramit"/>
                <a:cs typeface="Niramit"/>
                <a:sym typeface="Niramit"/>
              </a:rPr>
              <a:t>[ 0.26, 0.31, …, 0.12, 0.44 ]</a:t>
            </a:r>
            <a:br>
              <a:rPr lang="en" sz="1800">
                <a:solidFill>
                  <a:srgbClr val="FA0170"/>
                </a:solidFill>
                <a:latin typeface="Niramit"/>
                <a:ea typeface="Niramit"/>
                <a:cs typeface="Niramit"/>
                <a:sym typeface="Niramit"/>
              </a:rPr>
            </a:br>
            <a:r>
              <a:rPr lang="en" sz="1800">
                <a:solidFill>
                  <a:srgbClr val="FA0170"/>
                </a:solidFill>
                <a:latin typeface="Niramit"/>
                <a:ea typeface="Niramit"/>
                <a:cs typeface="Niramit"/>
                <a:sym typeface="Niramit"/>
              </a:rPr>
              <a:t>Artigo da NASA</a:t>
            </a:r>
            <a:endParaRPr sz="1800">
              <a:solidFill>
                <a:srgbClr val="FA0170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529" name="Google Shape;529;p87"/>
          <p:cNvSpPr/>
          <p:nvPr/>
        </p:nvSpPr>
        <p:spPr>
          <a:xfrm>
            <a:off x="6947622" y="4072209"/>
            <a:ext cx="102600" cy="102600"/>
          </a:xfrm>
          <a:prstGeom prst="ellipse">
            <a:avLst/>
          </a:prstGeom>
          <a:solidFill>
            <a:srgbClr val="FA0170"/>
          </a:solidFill>
          <a:ln cap="flat" cmpd="sng" w="9525">
            <a:solidFill>
              <a:srgbClr val="FA01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300" y="684738"/>
            <a:ext cx="6709378" cy="37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9"/>
          <p:cNvSpPr txBox="1"/>
          <p:nvPr/>
        </p:nvSpPr>
        <p:spPr>
          <a:xfrm>
            <a:off x="0" y="556775"/>
            <a:ext cx="45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  <a:t>HNSW</a:t>
            </a:r>
            <a:br>
              <a:rPr b="1" lang="en" sz="21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</a:br>
            <a:r>
              <a:rPr b="1" lang="en" sz="13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  <a:t>Hierarchical Navigable Small World</a:t>
            </a:r>
            <a:endParaRPr b="1" sz="1300">
              <a:solidFill>
                <a:schemeClr val="lt1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pic>
        <p:nvPicPr>
          <p:cNvPr id="542" name="Google Shape;54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52400"/>
            <a:ext cx="4267202" cy="475164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9"/>
          <p:cNvSpPr txBox="1"/>
          <p:nvPr/>
        </p:nvSpPr>
        <p:spPr>
          <a:xfrm>
            <a:off x="478650" y="1610675"/>
            <a:ext cx="3821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 busca inicia na </a:t>
            </a:r>
            <a:r>
              <a:rPr lang="en" sz="1100">
                <a:solidFill>
                  <a:schemeClr val="lt1"/>
                </a:solidFill>
              </a:rPr>
              <a:t>camada</a:t>
            </a:r>
            <a:r>
              <a:rPr lang="en" sz="1100">
                <a:solidFill>
                  <a:schemeClr val="lt1"/>
                </a:solidFill>
              </a:rPr>
              <a:t> mais alta. No exemplo ao lado, Layer 2, com o ponto azul.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Ao encontrar o objeto mais próximo nessa camada, ele avança para a camada mais abaixo, que contém mais pontos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O processo se repete até a camada zero, onde todos os objetos estão presentes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Uma lista com os objetos mais próximos é então retornado com as devidas distâncias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Ideal para grande escala de dados!!</a:t>
            </a:r>
            <a:endParaRPr b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063" y="1225700"/>
            <a:ext cx="4745876" cy="3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838" y="152400"/>
            <a:ext cx="740632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1"/>
          <p:cNvSpPr/>
          <p:nvPr/>
        </p:nvSpPr>
        <p:spPr>
          <a:xfrm>
            <a:off x="6161975" y="4032925"/>
            <a:ext cx="1136100" cy="178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2"/>
          <p:cNvSpPr txBox="1"/>
          <p:nvPr/>
        </p:nvSpPr>
        <p:spPr>
          <a:xfrm>
            <a:off x="2734350" y="2493075"/>
            <a:ext cx="463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SOFTWARE LIVRE!!!!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497250" y="10995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(ex) team</a:t>
            </a:r>
            <a:endParaRPr/>
          </a:p>
        </p:txBody>
      </p:sp>
      <p:pic>
        <p:nvPicPr>
          <p:cNvPr id="207" name="Google Shape;2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00" y="1027825"/>
            <a:ext cx="2932700" cy="21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900" y="1059803"/>
            <a:ext cx="3561498" cy="267112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8"/>
          <p:cNvSpPr txBox="1"/>
          <p:nvPr>
            <p:ph type="title"/>
          </p:nvPr>
        </p:nvSpPr>
        <p:spPr>
          <a:xfrm>
            <a:off x="4156100" y="186025"/>
            <a:ext cx="483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Part of </a:t>
            </a:r>
            <a:endParaRPr sz="28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/>
              <a:t>current team</a:t>
            </a:r>
            <a:endParaRPr sz="284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05274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93"/>
          <p:cNvSpPr txBox="1"/>
          <p:nvPr/>
        </p:nvSpPr>
        <p:spPr>
          <a:xfrm>
            <a:off x="1359125" y="4471475"/>
            <a:ext cx="463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http://latinoware.org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72" y="1824431"/>
            <a:ext cx="1743129" cy="1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94"/>
          <p:cNvSpPr txBox="1"/>
          <p:nvPr/>
        </p:nvSpPr>
        <p:spPr>
          <a:xfrm>
            <a:off x="5819350" y="20310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[ 0.23, 0.45, …, 0.84, 0.23 ]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574" name="Google Shape;574;p94"/>
          <p:cNvCxnSpPr/>
          <p:nvPr/>
        </p:nvCxnSpPr>
        <p:spPr>
          <a:xfrm>
            <a:off x="2820984" y="2571750"/>
            <a:ext cx="635700" cy="0"/>
          </a:xfrm>
          <a:prstGeom prst="straightConnector1">
            <a:avLst/>
          </a:prstGeom>
          <a:noFill/>
          <a:ln cap="flat" cmpd="sng" w="38100">
            <a:solidFill>
              <a:srgbClr val="38D6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94"/>
          <p:cNvCxnSpPr/>
          <p:nvPr/>
        </p:nvCxnSpPr>
        <p:spPr>
          <a:xfrm>
            <a:off x="5101434" y="2571738"/>
            <a:ext cx="635700" cy="0"/>
          </a:xfrm>
          <a:prstGeom prst="straightConnector1">
            <a:avLst/>
          </a:prstGeom>
          <a:noFill/>
          <a:ln cap="flat" cmpd="sng" w="38100">
            <a:solidFill>
              <a:srgbClr val="38D61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94"/>
          <p:cNvSpPr txBox="1"/>
          <p:nvPr>
            <p:ph idx="4294967295" type="title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Machine Learning models</a:t>
            </a:r>
            <a:endParaRPr>
              <a:solidFill>
                <a:srgbClr val="F0F0E9"/>
              </a:solidFill>
            </a:endParaRPr>
          </a:p>
        </p:txBody>
      </p:sp>
      <p:grpSp>
        <p:nvGrpSpPr>
          <p:cNvPr id="577" name="Google Shape;577;p94"/>
          <p:cNvGrpSpPr/>
          <p:nvPr/>
        </p:nvGrpSpPr>
        <p:grpSpPr>
          <a:xfrm>
            <a:off x="4000211" y="2030986"/>
            <a:ext cx="1143567" cy="1081500"/>
            <a:chOff x="3320999" y="98099"/>
            <a:chExt cx="1143567" cy="1081500"/>
          </a:xfrm>
        </p:grpSpPr>
        <p:pic>
          <p:nvPicPr>
            <p:cNvPr id="578" name="Google Shape;578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p94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fmla="val 16667" name="adj"/>
              </a:avLst>
            </a:prstGeom>
            <a:solidFill>
              <a:srgbClr val="39D6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b="1" lang="en" sz="1300">
                  <a:solidFill>
                    <a:srgbClr val="1C1468"/>
                  </a:solidFill>
                </a:rPr>
                <a:t>model</a:t>
              </a:r>
              <a:endParaRPr b="1" sz="1300">
                <a:solidFill>
                  <a:srgbClr val="1C1468"/>
                </a:solidFill>
              </a:endParaRPr>
            </a:p>
          </p:txBody>
        </p:sp>
      </p:grpSp>
      <p:sp>
        <p:nvSpPr>
          <p:cNvPr id="580" name="Google Shape;580;p94"/>
          <p:cNvSpPr txBox="1"/>
          <p:nvPr>
            <p:ph idx="4294967295" type="title"/>
          </p:nvPr>
        </p:nvSpPr>
        <p:spPr>
          <a:xfrm>
            <a:off x="4671650" y="173750"/>
            <a:ext cx="44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/>
              <a:t>MULTIMODAL</a:t>
            </a:r>
            <a:endParaRPr/>
          </a:p>
        </p:txBody>
      </p:sp>
      <p:pic>
        <p:nvPicPr>
          <p:cNvPr id="581" name="Google Shape;58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350" y="123575"/>
            <a:ext cx="38806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95"/>
          <p:cNvSpPr txBox="1"/>
          <p:nvPr/>
        </p:nvSpPr>
        <p:spPr>
          <a:xfrm>
            <a:off x="741425" y="1746800"/>
            <a:ext cx="41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https://weaviate.io/blog/find-waldo-with-weaviate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400" y="129925"/>
            <a:ext cx="76345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925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125" y="780150"/>
            <a:ext cx="3589524" cy="35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550" y="1685925"/>
            <a:ext cx="18669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8"/>
          <p:cNvSpPr txBox="1"/>
          <p:nvPr/>
        </p:nvSpPr>
        <p:spPr>
          <a:xfrm>
            <a:off x="1128550" y="1188875"/>
            <a:ext cx="1866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ALVO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605" name="Google Shape;605;p98"/>
          <p:cNvCxnSpPr/>
          <p:nvPr/>
        </p:nvCxnSpPr>
        <p:spPr>
          <a:xfrm>
            <a:off x="3416475" y="2609300"/>
            <a:ext cx="945000" cy="0"/>
          </a:xfrm>
          <a:prstGeom prst="straightConnector1">
            <a:avLst/>
          </a:prstGeom>
          <a:noFill/>
          <a:ln cap="flat" cmpd="sng" w="38100">
            <a:solidFill>
              <a:srgbClr val="50C87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9"/>
          <p:cNvSpPr txBox="1"/>
          <p:nvPr/>
        </p:nvSpPr>
        <p:spPr>
          <a:xfrm>
            <a:off x="741025" y="1226425"/>
            <a:ext cx="18669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ALVO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611" name="Google Shape;611;p99"/>
          <p:cNvCxnSpPr/>
          <p:nvPr/>
        </p:nvCxnSpPr>
        <p:spPr>
          <a:xfrm>
            <a:off x="3416475" y="2609300"/>
            <a:ext cx="945000" cy="0"/>
          </a:xfrm>
          <a:prstGeom prst="straightConnector1">
            <a:avLst/>
          </a:prstGeom>
          <a:noFill/>
          <a:ln cap="flat" cmpd="sng" w="38100">
            <a:solidFill>
              <a:srgbClr val="50C87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2" name="Google Shape;61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675" y="832200"/>
            <a:ext cx="4398423" cy="324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25" y="1710400"/>
            <a:ext cx="27813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0"/>
          <p:cNvSpPr txBox="1"/>
          <p:nvPr>
            <p:ph type="title"/>
          </p:nvPr>
        </p:nvSpPr>
        <p:spPr>
          <a:xfrm>
            <a:off x="482750" y="350550"/>
            <a:ext cx="4506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</a:t>
            </a:r>
            <a:r>
              <a:rPr lang="en"/>
              <a:t> n</a:t>
            </a:r>
            <a:r>
              <a:rPr lang="en"/>
              <a:t>ível hard</a:t>
            </a:r>
            <a:endParaRPr/>
          </a:p>
        </p:txBody>
      </p:sp>
      <p:pic>
        <p:nvPicPr>
          <p:cNvPr id="619" name="Google Shape;61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450" y="1526849"/>
            <a:ext cx="2661000" cy="278074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00"/>
          <p:cNvSpPr txBox="1"/>
          <p:nvPr/>
        </p:nvSpPr>
        <p:spPr>
          <a:xfrm>
            <a:off x="913575" y="2509175"/>
            <a:ext cx="9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0F0E9"/>
                </a:solidFill>
              </a:rPr>
              <a:t>"MIAU"</a:t>
            </a:r>
            <a:endParaRPr sz="1800">
              <a:solidFill>
                <a:srgbClr val="F0F0E9"/>
              </a:solidFill>
            </a:endParaRPr>
          </a:p>
        </p:txBody>
      </p:sp>
      <p:cxnSp>
        <p:nvCxnSpPr>
          <p:cNvPr id="621" name="Google Shape;621;p100"/>
          <p:cNvCxnSpPr/>
          <p:nvPr/>
        </p:nvCxnSpPr>
        <p:spPr>
          <a:xfrm>
            <a:off x="2358975" y="2740025"/>
            <a:ext cx="2421600" cy="0"/>
          </a:xfrm>
          <a:prstGeom prst="straightConnector1">
            <a:avLst/>
          </a:prstGeom>
          <a:noFill/>
          <a:ln cap="flat" cmpd="sng" w="38100">
            <a:solidFill>
              <a:srgbClr val="38D61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100"/>
          <p:cNvSpPr txBox="1"/>
          <p:nvPr/>
        </p:nvSpPr>
        <p:spPr>
          <a:xfrm>
            <a:off x="341150" y="3760625"/>
            <a:ext cx="47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https://github.com/weaviate-tutorials/multimodal-workshop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1"/>
          <p:cNvSpPr txBox="1"/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Segue o código:</a:t>
            </a:r>
            <a:endParaRPr/>
          </a:p>
        </p:txBody>
      </p:sp>
      <p:sp>
        <p:nvSpPr>
          <p:cNvPr id="628" name="Google Shape;628;p101"/>
          <p:cNvSpPr txBox="1"/>
          <p:nvPr>
            <p:ph idx="2" type="title"/>
          </p:nvPr>
        </p:nvSpPr>
        <p:spPr>
          <a:xfrm>
            <a:off x="482750" y="2891100"/>
            <a:ext cx="754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https://github.com/dudanogueira/tdc-ai-bsb-2024</a:t>
            </a:r>
            <a:endParaRPr/>
          </a:p>
        </p:txBody>
      </p:sp>
      <p:sp>
        <p:nvSpPr>
          <p:cNvPr id="629" name="Google Shape;629;p101"/>
          <p:cNvSpPr txBox="1"/>
          <p:nvPr>
            <p:ph idx="2" type="title"/>
          </p:nvPr>
        </p:nvSpPr>
        <p:spPr>
          <a:xfrm>
            <a:off x="582200" y="3595675"/>
            <a:ext cx="754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https://github.com/dudanogueira/tdc-ai-rec-2024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2"/>
          <p:cNvSpPr txBox="1"/>
          <p:nvPr>
            <p:ph type="title"/>
          </p:nvPr>
        </p:nvSpPr>
        <p:spPr>
          <a:xfrm>
            <a:off x="732350" y="648275"/>
            <a:ext cx="6686100" cy="3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 o RAG?</a:t>
            </a:r>
            <a:endParaRPr b="1" sz="32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Retrieval Augmented Generation</a:t>
            </a:r>
            <a:endParaRPr b="1" sz="32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Ou:</a:t>
            </a:r>
            <a:endParaRPr b="1" sz="32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1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"Puxa uns trem que tem a ver com a pergunta e usa pra criar a resposta"</a:t>
            </a:r>
            <a:endParaRPr b="1" i="1" sz="31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635" name="Google Shape;6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565550" y="64325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Andanças</a:t>
            </a:r>
            <a:endParaRPr/>
          </a:p>
        </p:txBody>
      </p:sp>
      <p:pic>
        <p:nvPicPr>
          <p:cNvPr id="216" name="Google Shape;2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049" y="220075"/>
            <a:ext cx="707077" cy="53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638" y="220074"/>
            <a:ext cx="707077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3462" y="220075"/>
            <a:ext cx="707075" cy="53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500" y="2246776"/>
            <a:ext cx="2838175" cy="21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1248" y="2959600"/>
            <a:ext cx="2638676" cy="19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7675" y="31500"/>
            <a:ext cx="2869824" cy="21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1058525"/>
            <a:ext cx="2708623" cy="203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0913" y="3242393"/>
            <a:ext cx="2331610" cy="174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8588" y="1211455"/>
            <a:ext cx="2483999" cy="1090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675" y="152400"/>
            <a:ext cx="415065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5"/>
          <p:cNvSpPr txBox="1"/>
          <p:nvPr>
            <p:ph type="title"/>
          </p:nvPr>
        </p:nvSpPr>
        <p:spPr>
          <a:xfrm>
            <a:off x="2213700" y="95150"/>
            <a:ext cx="4716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Agora sim! GFL!</a:t>
            </a:r>
            <a:endParaRPr/>
          </a:p>
        </p:txBody>
      </p:sp>
      <p:sp>
        <p:nvSpPr>
          <p:cNvPr id="651" name="Google Shape;651;p105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Feedback Loops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6"/>
          <p:cNvSpPr txBox="1"/>
          <p:nvPr>
            <p:ph type="title"/>
          </p:nvPr>
        </p:nvSpPr>
        <p:spPr>
          <a:xfrm>
            <a:off x="539600" y="14120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on Generation</a:t>
            </a:r>
            <a:endParaRPr/>
          </a:p>
        </p:txBody>
      </p:sp>
      <p:pic>
        <p:nvPicPr>
          <p:cNvPr id="657" name="Google Shape;65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3" y="872500"/>
            <a:ext cx="5968063" cy="385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7"/>
          <p:cNvSpPr txBox="1"/>
          <p:nvPr>
            <p:ph type="title"/>
          </p:nvPr>
        </p:nvSpPr>
        <p:spPr>
          <a:xfrm>
            <a:off x="539600" y="14120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on Generation</a:t>
            </a:r>
            <a:endParaRPr/>
          </a:p>
        </p:txBody>
      </p:sp>
      <p:pic>
        <p:nvPicPr>
          <p:cNvPr id="663" name="Google Shape;66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050" y="983000"/>
            <a:ext cx="3603901" cy="38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8"/>
          <p:cNvSpPr txBox="1"/>
          <p:nvPr>
            <p:ph type="title"/>
          </p:nvPr>
        </p:nvSpPr>
        <p:spPr>
          <a:xfrm>
            <a:off x="539600" y="14120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on Generation</a:t>
            </a:r>
            <a:endParaRPr/>
          </a:p>
        </p:txBody>
      </p:sp>
      <p:pic>
        <p:nvPicPr>
          <p:cNvPr id="669" name="Google Shape;66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050" y="983000"/>
            <a:ext cx="3577239" cy="385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9"/>
          <p:cNvSpPr txBox="1"/>
          <p:nvPr>
            <p:ph type="title"/>
          </p:nvPr>
        </p:nvSpPr>
        <p:spPr>
          <a:xfrm>
            <a:off x="539600" y="14120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on Generation</a:t>
            </a:r>
            <a:endParaRPr/>
          </a:p>
        </p:txBody>
      </p:sp>
      <p:pic>
        <p:nvPicPr>
          <p:cNvPr id="675" name="Google Shape;67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637" y="983000"/>
            <a:ext cx="3566721" cy="385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0"/>
          <p:cNvSpPr txBox="1"/>
          <p:nvPr>
            <p:ph type="title"/>
          </p:nvPr>
        </p:nvSpPr>
        <p:spPr>
          <a:xfrm>
            <a:off x="539600" y="14120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chunking</a:t>
            </a:r>
            <a:endParaRPr/>
          </a:p>
        </p:txBody>
      </p:sp>
      <p:sp>
        <p:nvSpPr>
          <p:cNvPr id="681" name="Google Shape;681;p110"/>
          <p:cNvSpPr txBox="1"/>
          <p:nvPr>
            <p:ph type="title"/>
          </p:nvPr>
        </p:nvSpPr>
        <p:spPr>
          <a:xfrm>
            <a:off x="415625" y="2383650"/>
            <a:ext cx="23478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Chunk por m</a:t>
            </a:r>
            <a:r>
              <a:rPr lang="en" sz="1500"/>
              <a:t>áximo de tokens e overlap</a:t>
            </a:r>
            <a:endParaRPr sz="1500"/>
          </a:p>
        </p:txBody>
      </p:sp>
      <p:pic>
        <p:nvPicPr>
          <p:cNvPr id="682" name="Google Shape;68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900" y="983000"/>
            <a:ext cx="3799179" cy="385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1"/>
          <p:cNvSpPr txBox="1"/>
          <p:nvPr>
            <p:ph type="title"/>
          </p:nvPr>
        </p:nvSpPr>
        <p:spPr>
          <a:xfrm>
            <a:off x="539600" y="14120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chunking</a:t>
            </a:r>
            <a:endParaRPr/>
          </a:p>
        </p:txBody>
      </p:sp>
      <p:sp>
        <p:nvSpPr>
          <p:cNvPr id="688" name="Google Shape;688;p111"/>
          <p:cNvSpPr txBox="1"/>
          <p:nvPr>
            <p:ph type="title"/>
          </p:nvPr>
        </p:nvSpPr>
        <p:spPr>
          <a:xfrm>
            <a:off x="831275" y="2129850"/>
            <a:ext cx="2022000" cy="8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Chunks semânticos</a:t>
            </a:r>
            <a:endParaRPr sz="1500"/>
          </a:p>
        </p:txBody>
      </p:sp>
      <p:pic>
        <p:nvPicPr>
          <p:cNvPr id="689" name="Google Shape;68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425" y="983000"/>
            <a:ext cx="3123155" cy="385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2"/>
          <p:cNvSpPr txBox="1"/>
          <p:nvPr>
            <p:ph type="title"/>
          </p:nvPr>
        </p:nvSpPr>
        <p:spPr>
          <a:xfrm>
            <a:off x="539600" y="14120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Enhancement</a:t>
            </a:r>
            <a:endParaRPr/>
          </a:p>
        </p:txBody>
      </p:sp>
      <p:pic>
        <p:nvPicPr>
          <p:cNvPr id="695" name="Google Shape;69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400"/>
            <a:ext cx="8839204" cy="340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88" y="310425"/>
            <a:ext cx="8271426" cy="452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3"/>
          <p:cNvSpPr txBox="1"/>
          <p:nvPr>
            <p:ph type="title"/>
          </p:nvPr>
        </p:nvSpPr>
        <p:spPr>
          <a:xfrm>
            <a:off x="539600" y="14120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Healing DB</a:t>
            </a:r>
            <a:endParaRPr/>
          </a:p>
        </p:txBody>
      </p:sp>
      <p:pic>
        <p:nvPicPr>
          <p:cNvPr id="701" name="Google Shape;70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13" y="946050"/>
            <a:ext cx="7841587" cy="38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4"/>
          <p:cNvSpPr txBox="1"/>
          <p:nvPr>
            <p:ph type="title"/>
          </p:nvPr>
        </p:nvSpPr>
        <p:spPr>
          <a:xfrm>
            <a:off x="539600" y="14120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Healing DB</a:t>
            </a:r>
            <a:endParaRPr/>
          </a:p>
        </p:txBody>
      </p:sp>
      <p:pic>
        <p:nvPicPr>
          <p:cNvPr id="707" name="Google Shape;70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938" y="983000"/>
            <a:ext cx="3316137" cy="385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5"/>
          <p:cNvSpPr txBox="1"/>
          <p:nvPr>
            <p:ph type="title"/>
          </p:nvPr>
        </p:nvSpPr>
        <p:spPr>
          <a:xfrm>
            <a:off x="732350" y="648275"/>
            <a:ext cx="6686100" cy="28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Novidades "novas"</a:t>
            </a:r>
            <a:endParaRPr b="0" sz="3200">
              <a:solidFill>
                <a:srgbClr val="1C1468"/>
              </a:solidFill>
            </a:endParaRPr>
          </a:p>
        </p:txBody>
      </p:sp>
      <p:pic>
        <p:nvPicPr>
          <p:cNvPr id="713" name="Google Shape;71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6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Named Vectors </a:t>
            </a:r>
            <a:endParaRPr b="0" sz="2700">
              <a:solidFill>
                <a:srgbClr val="1C1468"/>
              </a:solidFill>
            </a:endParaRPr>
          </a:p>
        </p:txBody>
      </p:sp>
      <p:sp>
        <p:nvSpPr>
          <p:cNvPr id="719" name="Google Shape;719;p116"/>
          <p:cNvSpPr txBox="1"/>
          <p:nvPr>
            <p:ph idx="4294967295" type="title"/>
          </p:nvPr>
        </p:nvSpPr>
        <p:spPr>
          <a:xfrm>
            <a:off x="732350" y="1586100"/>
            <a:ext cx="66861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Mais de um vetor por objeto! Pode buscar por exemplo pelo texto e pela imagem. Ou comparar os resultados usando diferentes modelos.</a:t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85858"/>
                </a:solidFill>
                <a:latin typeface="Inter"/>
                <a:ea typeface="Inter"/>
                <a:cs typeface="Inter"/>
                <a:sym typeface="Inter"/>
              </a:rPr>
              <a:t>* Já disponível</a:t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20" name="Google Shape;72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16"/>
          <p:cNvPicPr preferRelativeResize="0"/>
          <p:nvPr/>
        </p:nvPicPr>
        <p:blipFill rotWithShape="1">
          <a:blip r:embed="rId4">
            <a:alphaModFix/>
          </a:blip>
          <a:srcRect b="-5559" l="1860" r="-1859" t="5560"/>
          <a:stretch/>
        </p:blipFill>
        <p:spPr>
          <a:xfrm>
            <a:off x="73545" y="3062875"/>
            <a:ext cx="2350000" cy="22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7"/>
          <p:cNvSpPr txBox="1"/>
          <p:nvPr/>
        </p:nvSpPr>
        <p:spPr>
          <a:xfrm>
            <a:off x="844450" y="1294825"/>
            <a:ext cx="64179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Disponível na 1.26+ Busca em múltiplos índices de vetores (named vectors) e depois combina os resultados.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7" name="Google Shape;727;p117"/>
          <p:cNvSpPr txBox="1"/>
          <p:nvPr>
            <p:ph type="title"/>
          </p:nvPr>
        </p:nvSpPr>
        <p:spPr>
          <a:xfrm>
            <a:off x="688025" y="299875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Target Vector</a:t>
            </a:r>
            <a:endParaRPr/>
          </a:p>
        </p:txBody>
      </p:sp>
      <p:pic>
        <p:nvPicPr>
          <p:cNvPr id="728" name="Google Shape;72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875" y="2021601"/>
            <a:ext cx="6990249" cy="30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8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Multi Tenant</a:t>
            </a:r>
            <a:endParaRPr b="0" sz="3200">
              <a:solidFill>
                <a:srgbClr val="1C1468"/>
              </a:solidFill>
            </a:endParaRPr>
          </a:p>
        </p:txBody>
      </p:sp>
      <p:sp>
        <p:nvSpPr>
          <p:cNvPr id="734" name="Google Shape;734;p118"/>
          <p:cNvSpPr txBox="1"/>
          <p:nvPr>
            <p:ph idx="4294967295" type="title"/>
          </p:nvPr>
        </p:nvSpPr>
        <p:spPr>
          <a:xfrm>
            <a:off x="732350" y="1586100"/>
            <a:ext cx="66861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Isola os dados de um "tenant" e evita pesquisas entre os "tenants", permitindo alta garantia de isolamento dos dados. Permite ainda ativar ou desativar um "tenant", economizando memória. Escala para milhões de tenants.</a:t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85858"/>
                </a:solidFill>
                <a:latin typeface="Inter"/>
                <a:ea typeface="Inter"/>
                <a:cs typeface="Inter"/>
                <a:sym typeface="Inter"/>
              </a:rPr>
              <a:t>* Já disponível</a:t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35" name="Google Shape;73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275" y="3293625"/>
            <a:ext cx="3014800" cy="16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9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Privacidade e Compliance</a:t>
            </a:r>
            <a:endParaRPr b="0" sz="3200">
              <a:solidFill>
                <a:srgbClr val="1C1468"/>
              </a:solidFill>
            </a:endParaRPr>
          </a:p>
        </p:txBody>
      </p:sp>
      <p:sp>
        <p:nvSpPr>
          <p:cNvPr id="742" name="Google Shape;742;p119"/>
          <p:cNvSpPr txBox="1"/>
          <p:nvPr>
            <p:ph idx="4294967295" type="title"/>
          </p:nvPr>
        </p:nvSpPr>
        <p:spPr>
          <a:xfrm>
            <a:off x="732350" y="1586100"/>
            <a:ext cx="66861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Open Source (BSD!) Suporte a diversos tipos de deploy. Hospedagem própria com docker, kubernetes no seu </a:t>
            </a:r>
            <a:r>
              <a:rPr lang="en" sz="1900">
                <a:latin typeface="Inter"/>
                <a:ea typeface="Inter"/>
                <a:cs typeface="Inter"/>
                <a:sym typeface="Inter"/>
              </a:rPr>
              <a:t>próprio AWS/GCP pelo marketplace, ou ainda no</a:t>
            </a:r>
            <a:r>
              <a:rPr lang="en" sz="1900">
                <a:latin typeface="Inter"/>
                <a:ea typeface="Inter"/>
                <a:cs typeface="Inter"/>
                <a:sym typeface="Inter"/>
              </a:rPr>
              <a:t> WCS (Weaviate Cloud Services)</a:t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85858"/>
                </a:solidFill>
                <a:latin typeface="Inter"/>
                <a:ea typeface="Inter"/>
                <a:cs typeface="Inter"/>
                <a:sym typeface="Inter"/>
              </a:rPr>
              <a:t>* Sempre disponível</a:t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43" name="Google Shape;74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798" y="3066601"/>
            <a:ext cx="1594274" cy="17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0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Compressão</a:t>
            </a:r>
            <a:endParaRPr b="0" sz="3200">
              <a:solidFill>
                <a:srgbClr val="1C1468"/>
              </a:solidFill>
            </a:endParaRPr>
          </a:p>
        </p:txBody>
      </p:sp>
      <p:sp>
        <p:nvSpPr>
          <p:cNvPr id="750" name="Google Shape;750;p120"/>
          <p:cNvSpPr txBox="1"/>
          <p:nvPr>
            <p:ph idx="4294967295" type="title"/>
          </p:nvPr>
        </p:nvSpPr>
        <p:spPr>
          <a:xfrm>
            <a:off x="732350" y="1586100"/>
            <a:ext cx="66861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Através de técnicas de compressão das dimensões dos vetores (Product, Binary ou Scalar Quantization), o Weaviate pode se treinar para usar menos dimensões, e com isso utilizar menos memória ou então, utilizar índices flat, que não utilizam a memória, e sim o disco.</a:t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rgbClr val="585858"/>
                </a:solidFill>
                <a:latin typeface="Inter"/>
                <a:ea typeface="Inter"/>
                <a:cs typeface="Inter"/>
                <a:sym typeface="Inter"/>
              </a:rPr>
              <a:t>Existe ainda o índice dinâmico, que começa como flat, e depois de X objetos converte para outro típo.</a:t>
            </a:r>
            <a:endParaRPr sz="19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51" name="Google Shape;75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8900"/>
            <a:ext cx="2654849" cy="1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1"/>
          <p:cNvSpPr txBox="1"/>
          <p:nvPr>
            <p:ph idx="4294967295" type="title"/>
          </p:nvPr>
        </p:nvSpPr>
        <p:spPr>
          <a:xfrm>
            <a:off x="732350" y="1586100"/>
            <a:ext cx="66861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Permite você criar uma coleção usando índices flat, e a partir de uma certa quantidade de objects, ele automaticamente muda para HNSW, por exemplo.</a:t>
            </a:r>
            <a:endParaRPr sz="1500">
              <a:solidFill>
                <a:srgbClr val="5858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8" name="Google Shape;758;p121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Dynamic index</a:t>
            </a:r>
            <a:endParaRPr b="0" sz="3200">
              <a:solidFill>
                <a:srgbClr val="1C1468"/>
              </a:solidFill>
            </a:endParaRPr>
          </a:p>
        </p:txBody>
      </p:sp>
      <p:pic>
        <p:nvPicPr>
          <p:cNvPr id="759" name="Google Shape;75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00" y="3608875"/>
            <a:ext cx="1327475" cy="13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2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Compressão</a:t>
            </a:r>
            <a:endParaRPr b="0" sz="3200">
              <a:solidFill>
                <a:srgbClr val="1C1468"/>
              </a:solidFill>
            </a:endParaRPr>
          </a:p>
        </p:txBody>
      </p:sp>
      <p:pic>
        <p:nvPicPr>
          <p:cNvPr id="766" name="Google Shape;76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213" y="1490075"/>
            <a:ext cx="3857571" cy="334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/>
          <p:nvPr>
            <p:ph type="title"/>
          </p:nvPr>
        </p:nvSpPr>
        <p:spPr>
          <a:xfrm>
            <a:off x="682900" y="1922250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“Para ter bons resultados, você não deveria precisar saber palavras mágicas.”</a:t>
            </a:r>
            <a:endParaRPr b="0" sz="3200">
              <a:solidFill>
                <a:srgbClr val="1C1468"/>
              </a:solidFill>
            </a:endParaRPr>
          </a:p>
        </p:txBody>
      </p:sp>
      <p:sp>
        <p:nvSpPr>
          <p:cNvPr id="237" name="Google Shape;237;p51"/>
          <p:cNvSpPr txBox="1"/>
          <p:nvPr>
            <p:ph idx="4294967295" type="title"/>
          </p:nvPr>
        </p:nvSpPr>
        <p:spPr>
          <a:xfrm>
            <a:off x="732350" y="3443475"/>
            <a:ext cx="5393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>
                <a:latin typeface="Inter"/>
                <a:ea typeface="Inter"/>
                <a:cs typeface="Inter"/>
                <a:sym typeface="Inter"/>
              </a:rPr>
              <a:t>Stack Overflow</a:t>
            </a:r>
            <a:endParaRPr b="0" sz="19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8" name="Google Shape;2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425" y="152400"/>
            <a:ext cx="68364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4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Algoritmo de consenso RAFT</a:t>
            </a:r>
            <a:endParaRPr b="0" sz="3200">
              <a:solidFill>
                <a:srgbClr val="1C1468"/>
              </a:solidFill>
            </a:endParaRPr>
          </a:p>
        </p:txBody>
      </p:sp>
      <p:sp>
        <p:nvSpPr>
          <p:cNvPr id="779" name="Google Shape;779;p124"/>
          <p:cNvSpPr txBox="1"/>
          <p:nvPr>
            <p:ph idx="4294967295" type="title"/>
          </p:nvPr>
        </p:nvSpPr>
        <p:spPr>
          <a:xfrm>
            <a:off x="732350" y="1586100"/>
            <a:ext cx="66861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Garante mais resiliência para um cluster ao implementar um algoritmo que permite tolerância a falhas em sistemas distribuídos.</a:t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85858"/>
                </a:solidFill>
                <a:latin typeface="Inter"/>
                <a:ea typeface="Inter"/>
                <a:cs typeface="Inter"/>
                <a:sym typeface="Inter"/>
              </a:rPr>
              <a:t>Disponível na 1.25+</a:t>
            </a:r>
            <a:endParaRPr sz="1500">
              <a:solidFill>
                <a:srgbClr val="5858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0" name="Google Shape;78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75" y="2947900"/>
            <a:ext cx="2815500" cy="28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5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Reparos assíncronos</a:t>
            </a:r>
            <a:endParaRPr b="0" sz="3200">
              <a:solidFill>
                <a:srgbClr val="1C1468"/>
              </a:solidFill>
            </a:endParaRPr>
          </a:p>
        </p:txBody>
      </p:sp>
      <p:sp>
        <p:nvSpPr>
          <p:cNvPr id="787" name="Google Shape;787;p125"/>
          <p:cNvSpPr txBox="1"/>
          <p:nvPr>
            <p:ph idx="4294967295" type="title"/>
          </p:nvPr>
        </p:nvSpPr>
        <p:spPr>
          <a:xfrm>
            <a:off x="732350" y="1586100"/>
            <a:ext cx="66861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Quando houver uma eventual inconsistência, os reparos serão realizados de modo assíncrono, ao invés de serem realizados no momento de uma busca</a:t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85858"/>
                </a:solidFill>
                <a:latin typeface="Inter"/>
                <a:ea typeface="Inter"/>
                <a:cs typeface="Inter"/>
                <a:sym typeface="Inter"/>
              </a:rPr>
              <a:t>Disponível na </a:t>
            </a:r>
            <a:r>
              <a:rPr lang="en" sz="1500">
                <a:solidFill>
                  <a:srgbClr val="585858"/>
                </a:solidFill>
                <a:latin typeface="Inter"/>
                <a:ea typeface="Inter"/>
                <a:cs typeface="Inter"/>
                <a:sym typeface="Inter"/>
              </a:rPr>
              <a:t>1.26+</a:t>
            </a:r>
            <a:endParaRPr sz="1500">
              <a:solidFill>
                <a:srgbClr val="5858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88" name="Google Shape;78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75" y="3385275"/>
            <a:ext cx="1592026" cy="15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6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Dynamic scaling</a:t>
            </a:r>
            <a:endParaRPr b="0" sz="3200">
              <a:solidFill>
                <a:srgbClr val="1C1468"/>
              </a:solidFill>
            </a:endParaRPr>
          </a:p>
        </p:txBody>
      </p:sp>
      <p:sp>
        <p:nvSpPr>
          <p:cNvPr id="795" name="Google Shape;795;p126"/>
          <p:cNvSpPr txBox="1"/>
          <p:nvPr>
            <p:ph idx="4294967295" type="title"/>
          </p:nvPr>
        </p:nvSpPr>
        <p:spPr>
          <a:xfrm>
            <a:off x="732350" y="1586100"/>
            <a:ext cx="66861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Permitirá mover shards, fazer "drain" de nós, bem como offload e load de tenants para armazenamentos fora do Weaviate</a:t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85858"/>
                </a:solidFill>
                <a:latin typeface="Inter"/>
                <a:ea typeface="Inter"/>
                <a:cs typeface="Inter"/>
                <a:sym typeface="Inter"/>
              </a:rPr>
              <a:t>* A ser disponível na versão, 1.28</a:t>
            </a:r>
            <a:endParaRPr sz="1500">
              <a:solidFill>
                <a:srgbClr val="5858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96" name="Google Shape;79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00" y="3608875"/>
            <a:ext cx="1327475" cy="13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7"/>
          <p:cNvSpPr txBox="1"/>
          <p:nvPr>
            <p:ph type="title"/>
          </p:nvPr>
        </p:nvSpPr>
        <p:spPr>
          <a:xfrm>
            <a:off x="682900" y="1922250"/>
            <a:ext cx="8149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Gostou? Junte-se a nós!</a:t>
            </a:r>
            <a:endParaRPr/>
          </a:p>
        </p:txBody>
      </p:sp>
      <p:pic>
        <p:nvPicPr>
          <p:cNvPr id="803" name="Google Shape;80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8"/>
          <p:cNvSpPr txBox="1"/>
          <p:nvPr/>
        </p:nvSpPr>
        <p:spPr>
          <a:xfrm>
            <a:off x="1744825" y="388650"/>
            <a:ext cx="580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</a:rPr>
              <a:t>http://weaviate.io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809" name="Google Shape;809;p128"/>
          <p:cNvSpPr txBox="1"/>
          <p:nvPr/>
        </p:nvSpPr>
        <p:spPr>
          <a:xfrm>
            <a:off x="826925" y="4481950"/>
            <a:ext cx="47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Em nosso slack: #weaviate-brasil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10" name="Google Shape;81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00" y="968725"/>
            <a:ext cx="7779610" cy="32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9"/>
          <p:cNvSpPr txBox="1"/>
          <p:nvPr/>
        </p:nvSpPr>
        <p:spPr>
          <a:xfrm>
            <a:off x="719775" y="2460125"/>
            <a:ext cx="629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17" name="Google Shape;817;p129"/>
          <p:cNvSpPr txBox="1"/>
          <p:nvPr/>
        </p:nvSpPr>
        <p:spPr>
          <a:xfrm>
            <a:off x="1668150" y="651550"/>
            <a:ext cx="580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https://weaviate.io/papers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818" name="Google Shape;81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525" y="1394498"/>
            <a:ext cx="3520927" cy="325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0"/>
          <p:cNvSpPr txBox="1"/>
          <p:nvPr/>
        </p:nvSpPr>
        <p:spPr>
          <a:xfrm>
            <a:off x="719775" y="2460125"/>
            <a:ext cx="629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24" name="Google Shape;824;p130"/>
          <p:cNvSpPr txBox="1"/>
          <p:nvPr/>
        </p:nvSpPr>
        <p:spPr>
          <a:xfrm>
            <a:off x="1668150" y="651550"/>
            <a:ext cx="580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https://weaviate.io/podcast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825" name="Google Shape;82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00" y="1607525"/>
            <a:ext cx="3543398" cy="279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1"/>
          <p:cNvSpPr txBox="1"/>
          <p:nvPr/>
        </p:nvSpPr>
        <p:spPr>
          <a:xfrm>
            <a:off x="719775" y="2460125"/>
            <a:ext cx="629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31" name="Google Shape;831;p131"/>
          <p:cNvSpPr txBox="1"/>
          <p:nvPr/>
        </p:nvSpPr>
        <p:spPr>
          <a:xfrm>
            <a:off x="1668150" y="651550"/>
            <a:ext cx="580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https://weaviate.io/podcast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832" name="Google Shape;83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00" y="1607525"/>
            <a:ext cx="3543398" cy="279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2"/>
          <p:cNvSpPr txBox="1"/>
          <p:nvPr/>
        </p:nvSpPr>
        <p:spPr>
          <a:xfrm>
            <a:off x="719775" y="2460125"/>
            <a:ext cx="629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38" name="Google Shape;838;p132"/>
          <p:cNvSpPr txBox="1"/>
          <p:nvPr/>
        </p:nvSpPr>
        <p:spPr>
          <a:xfrm>
            <a:off x="952050" y="640325"/>
            <a:ext cx="723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https://weaviate.io/learn/knowledgecards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839" name="Google Shape;83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288" y="1679399"/>
            <a:ext cx="4117427" cy="28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732350" y="648275"/>
            <a:ext cx="668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Busca!</a:t>
            </a:r>
            <a:endParaRPr b="0" sz="3200">
              <a:solidFill>
                <a:srgbClr val="1C1468"/>
              </a:solidFill>
            </a:endParaRPr>
          </a:p>
        </p:txBody>
      </p:sp>
      <p:sp>
        <p:nvSpPr>
          <p:cNvPr id="245" name="Google Shape;245;p52"/>
          <p:cNvSpPr txBox="1"/>
          <p:nvPr>
            <p:ph idx="4294967295" type="title"/>
          </p:nvPr>
        </p:nvSpPr>
        <p:spPr>
          <a:xfrm>
            <a:off x="732350" y="1586100"/>
            <a:ext cx="66861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A principal competência de um banco de dados vetorial.</a:t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Busca semântica. Por palavra chave. Ou os dois: </a:t>
            </a:r>
            <a:r>
              <a:rPr b="1" lang="en" sz="1900">
                <a:latin typeface="Inter"/>
                <a:ea typeface="Inter"/>
                <a:cs typeface="Inter"/>
                <a:sym typeface="Inter"/>
              </a:rPr>
              <a:t>híbrida</a:t>
            </a:r>
            <a:r>
              <a:rPr lang="en" sz="1900">
                <a:latin typeface="Inter"/>
                <a:ea typeface="Inter"/>
                <a:cs typeface="Inter"/>
                <a:sym typeface="Inter"/>
              </a:rPr>
              <a:t>!</a:t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"/>
                <a:ea typeface="Inter"/>
                <a:cs typeface="Inter"/>
                <a:sym typeface="Inter"/>
              </a:rPr>
              <a:t>Pode ser texto, imagens, vídeos, áudio, dna, cheiro… </a:t>
            </a:r>
            <a:br>
              <a:rPr lang="en" sz="1900">
                <a:latin typeface="Inter"/>
                <a:ea typeface="Inter"/>
                <a:cs typeface="Inter"/>
                <a:sym typeface="Inter"/>
              </a:rPr>
            </a:b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6" name="Google Shape;2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3"/>
          <p:cNvSpPr txBox="1"/>
          <p:nvPr/>
        </p:nvSpPr>
        <p:spPr>
          <a:xfrm>
            <a:off x="719775" y="2460125"/>
            <a:ext cx="629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45" name="Google Shape;845;p133"/>
          <p:cNvSpPr txBox="1"/>
          <p:nvPr/>
        </p:nvSpPr>
        <p:spPr>
          <a:xfrm>
            <a:off x="952050" y="640325"/>
            <a:ext cx="723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https://github.com/weaviate/recipes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846" name="Google Shape;84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263" y="1176026"/>
            <a:ext cx="4777467" cy="378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34"/>
          <p:cNvSpPr txBox="1"/>
          <p:nvPr/>
        </p:nvSpPr>
        <p:spPr>
          <a:xfrm>
            <a:off x="719775" y="2460125"/>
            <a:ext cx="629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852" name="Google Shape;852;p134"/>
          <p:cNvSpPr txBox="1"/>
          <p:nvPr/>
        </p:nvSpPr>
        <p:spPr>
          <a:xfrm>
            <a:off x="952050" y="162900"/>
            <a:ext cx="723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https://github.com/weaviate/Verba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853" name="Google Shape;85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563" y="788475"/>
            <a:ext cx="3902873" cy="3710802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34"/>
          <p:cNvSpPr txBox="1"/>
          <p:nvPr/>
        </p:nvSpPr>
        <p:spPr>
          <a:xfrm>
            <a:off x="486600" y="4555450"/>
            <a:ext cx="723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B1464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Versão online: https://verba.weaviate.io/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5"/>
          <p:cNvSpPr txBox="1"/>
          <p:nvPr>
            <p:ph type="title"/>
          </p:nvPr>
        </p:nvSpPr>
        <p:spPr>
          <a:xfrm>
            <a:off x="0" y="7645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Weaviate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chamar de seu!</a:t>
            </a:r>
            <a:endParaRPr/>
          </a:p>
        </p:txBody>
      </p:sp>
      <p:pic>
        <p:nvPicPr>
          <p:cNvPr id="860" name="Google Shape;86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35"/>
          <p:cNvSpPr txBox="1"/>
          <p:nvPr/>
        </p:nvSpPr>
        <p:spPr>
          <a:xfrm>
            <a:off x="2497325" y="2250175"/>
            <a:ext cx="408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Crie uma instância gratuita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para testar e experimentar!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2" name="Google Shape;862;p135"/>
          <p:cNvSpPr txBox="1"/>
          <p:nvPr/>
        </p:nvSpPr>
        <p:spPr>
          <a:xfrm>
            <a:off x="0" y="342900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https://console.weaviate.cloud/</a:t>
            </a:r>
            <a:endParaRPr b="1" sz="2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6"/>
          <p:cNvSpPr txBox="1"/>
          <p:nvPr>
            <p:ph type="title"/>
          </p:nvPr>
        </p:nvSpPr>
        <p:spPr>
          <a:xfrm>
            <a:off x="0" y="0"/>
            <a:ext cx="9144000" cy="5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Estamos contratando!</a:t>
            </a:r>
            <a:endParaRPr/>
          </a:p>
        </p:txBody>
      </p:sp>
      <p:pic>
        <p:nvPicPr>
          <p:cNvPr id="868" name="Google Shape;86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36"/>
          <p:cNvSpPr txBox="1"/>
          <p:nvPr/>
        </p:nvSpPr>
        <p:spPr>
          <a:xfrm>
            <a:off x="2173975" y="584100"/>
            <a:ext cx="5529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Business Development Representative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Technical Doc. Writer (Database/SDK)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Technical Doc, Writer (Deployment)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Site Reliability Engineer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Site Reliability Engineer (APAC)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Product Support Engineer (APAC)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Software Engineer, Database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Research Engineer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Social Media &amp; Content Intern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Technical Trainer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Senior Full Stack Engineer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QA Engineer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Internship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0" name="Google Shape;870;p136"/>
          <p:cNvSpPr txBox="1"/>
          <p:nvPr/>
        </p:nvSpPr>
        <p:spPr>
          <a:xfrm>
            <a:off x="100350" y="4608125"/>
            <a:ext cx="382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https://weaviate.io/company/careers</a:t>
            </a:r>
            <a:endParaRPr b="1" sz="16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250" y="4438298"/>
            <a:ext cx="1123250" cy="4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37"/>
          <p:cNvSpPr txBox="1"/>
          <p:nvPr/>
        </p:nvSpPr>
        <p:spPr>
          <a:xfrm>
            <a:off x="0" y="228705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Muito obrigado e até a próxima!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877" name="Google Shape;877;p137"/>
          <p:cNvSpPr txBox="1"/>
          <p:nvPr/>
        </p:nvSpPr>
        <p:spPr>
          <a:xfrm>
            <a:off x="314225" y="3836950"/>
            <a:ext cx="50277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duda@weaviate.io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https://www.linkedin.com/in/dudanogueira/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